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89" r:id="rId4"/>
    <p:sldId id="293" r:id="rId5"/>
    <p:sldId id="298" r:id="rId6"/>
    <p:sldId id="301" r:id="rId7"/>
    <p:sldId id="304" r:id="rId8"/>
    <p:sldId id="305" r:id="rId9"/>
    <p:sldId id="310" r:id="rId10"/>
    <p:sldId id="312" r:id="rId11"/>
    <p:sldId id="315" r:id="rId12"/>
    <p:sldId id="316" r:id="rId13"/>
    <p:sldId id="326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37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8F1"/>
          </a:solidFill>
        </a:fill>
      </a:tcStyle>
    </a:wholeTbl>
    <a:band2H>
      <a:tcTxStyle/>
      <a:tcStyle>
        <a:tcBdr/>
        <a:fill>
          <a:solidFill>
            <a:srgbClr val="E6EDF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5555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55555">
              <a:alpha val="20000"/>
            </a:srgbClr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solidFill>
                <a:srgbClr val="555555"/>
              </a:solidFill>
              <a:prstDash val="solid"/>
              <a:round/>
            </a:ln>
          </a:top>
          <a:bottom>
            <a:ln w="254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solidFill>
                <a:srgbClr val="555555"/>
              </a:solidFill>
              <a:prstDash val="solid"/>
              <a:round/>
            </a:ln>
          </a:top>
          <a:bottom>
            <a:ln w="254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8CA"/>
          </a:solidFill>
        </a:fill>
      </a:tcStyle>
    </a:wholeTbl>
    <a:band2H>
      <a:tcTxStyle/>
      <a:tcStyle>
        <a:tcBdr/>
        <a:fill>
          <a:solidFill>
            <a:srgbClr val="EAF4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0CC"/>
          </a:solidFill>
        </a:fill>
      </a:tcStyle>
    </a:wholeTbl>
    <a:band2H>
      <a:tcTxStyle/>
      <a:tcStyle>
        <a:tcBdr/>
        <a:fill>
          <a:solidFill>
            <a:srgbClr val="FFF7E7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555555"/>
              </a:solidFill>
              <a:prstDash val="solid"/>
              <a:round/>
            </a:ln>
          </a:top>
          <a:bottom>
            <a:ln w="508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555555"/>
              </a:solidFill>
              <a:prstDash val="solid"/>
              <a:round/>
            </a:ln>
          </a:top>
          <a:bottom>
            <a:ln w="50800" cap="flat">
              <a:solidFill>
                <a:srgbClr val="555555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555555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5555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44" autoAdjust="0"/>
  </p:normalViewPr>
  <p:slideViewPr>
    <p:cSldViewPr snapToGrid="0" showGuides="1">
      <p:cViewPr varScale="1">
        <p:scale>
          <a:sx n="52" d="100"/>
          <a:sy n="52" d="100"/>
        </p:scale>
        <p:origin x="156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documents/login/user-guides/INS10244-Z-Wave-Node-Type-Overview-Network-Installation-Guide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Shape 24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1" name="Shape 2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Shape 25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0" name="Shape 25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6" name="Shape 1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6" name="Shape 20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1" name="Shape 2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Shape 2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7" name="Shape 2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 err="1"/>
              <a:t>z-wave网络定义了两种设备原型。controller和slave</a:t>
            </a:r>
            <a:endParaRPr dirty="0"/>
          </a:p>
          <a:p>
            <a:pPr defTabSz="914400">
              <a:defRPr sz="1200"/>
            </a:pPr>
            <a:r>
              <a:rPr dirty="0"/>
              <a:t> </a:t>
            </a:r>
            <a:r>
              <a:rPr dirty="0" err="1"/>
              <a:t>或者叫end</a:t>
            </a:r>
            <a:r>
              <a:rPr dirty="0"/>
              <a:t> device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Shape 2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4" name="Shape 2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u="sng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hlinkClick r:id="rId3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6" name="Shape 22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6" name="Shape 2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4" name="Shape 2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-title-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914400" y="6080064"/>
            <a:ext cx="22555200" cy="1013337"/>
          </a:xfrm>
          <a:prstGeom prst="rect">
            <a:avLst/>
          </a:prstGeom>
        </p:spPr>
        <p:txBody>
          <a:bodyPr anchor="b"/>
          <a:lstStyle>
            <a:lvl1pPr>
              <a:tabLst>
                <a:tab pos="6146800" algn="l"/>
              </a:tabLst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14400" y="7093400"/>
            <a:ext cx="22555200" cy="707887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 defTabSz="1828754">
              <a:spcBef>
                <a:spcPts val="2400"/>
              </a:spcBef>
              <a:buClrTx/>
              <a:buSzTx/>
              <a:buNone/>
              <a:tabLst>
                <a:tab pos="22148800" algn="r"/>
              </a:tabLst>
              <a:defRPr sz="2800" cap="all" spc="600"/>
            </a:lvl1pPr>
            <a:lvl2pPr marL="467359" indent="-28447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2pPr>
            <a:lvl3pPr marL="685800" indent="-32003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3pPr>
            <a:lvl4pPr marL="914400" indent="-36576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4pPr>
            <a:lvl5pPr marL="1158240" indent="-42672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5pPr>
          </a:lstStyle>
          <a:p>
            <a:r>
              <a:t>CLICK TO ENTER PRESENTER | DD MONTH 2017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48" y="950036"/>
            <a:ext cx="2489959" cy="124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48" y="950036"/>
            <a:ext cx="2489959" cy="124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Picture Placeholder 4"/>
          <p:cNvSpPr>
            <a:spLocks noGrp="1"/>
          </p:cNvSpPr>
          <p:nvPr>
            <p:ph type="pic" idx="21"/>
          </p:nvPr>
        </p:nvSpPr>
        <p:spPr>
          <a:xfrm>
            <a:off x="914400" y="914400"/>
            <a:ext cx="22555200" cy="118872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52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dua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Rectangle 3"/>
          <p:cNvSpPr/>
          <p:nvPr/>
        </p:nvSpPr>
        <p:spPr>
          <a:xfrm>
            <a:off x="5301960" y="1828800"/>
            <a:ext cx="6839185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Rectangle 34"/>
          <p:cNvSpPr/>
          <p:nvPr/>
        </p:nvSpPr>
        <p:spPr>
          <a:xfrm>
            <a:off x="5301960" y="2541709"/>
            <a:ext cx="6839185" cy="694943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1960" y="1828800"/>
            <a:ext cx="6839185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5301960" y="9491147"/>
            <a:ext cx="6839185" cy="3309639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65" name="Rectangle 40"/>
          <p:cNvSpPr/>
          <p:nvPr/>
        </p:nvSpPr>
        <p:spPr>
          <a:xfrm>
            <a:off x="12254976" y="1828800"/>
            <a:ext cx="6839182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Rectangle 41"/>
          <p:cNvSpPr/>
          <p:nvPr/>
        </p:nvSpPr>
        <p:spPr>
          <a:xfrm>
            <a:off x="12254973" y="2541709"/>
            <a:ext cx="6839185" cy="694943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12254972" y="1828800"/>
            <a:ext cx="6839189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12254973" y="9491147"/>
            <a:ext cx="6839185" cy="3309639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trip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Rectangle 3"/>
          <p:cNvSpPr/>
          <p:nvPr/>
        </p:nvSpPr>
        <p:spPr>
          <a:xfrm>
            <a:off x="1837944" y="1828800"/>
            <a:ext cx="6839712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34"/>
          <p:cNvSpPr/>
          <p:nvPr/>
        </p:nvSpPr>
        <p:spPr>
          <a:xfrm>
            <a:off x="1837944" y="2542524"/>
            <a:ext cx="6839712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37944" y="1829611"/>
            <a:ext cx="6839712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1837944" y="10603344"/>
            <a:ext cx="6839712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82" name="Rectangle 40"/>
          <p:cNvSpPr/>
          <p:nvPr/>
        </p:nvSpPr>
        <p:spPr>
          <a:xfrm>
            <a:off x="8772143" y="1828800"/>
            <a:ext cx="6839713" cy="109809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angle 41"/>
          <p:cNvSpPr/>
          <p:nvPr/>
        </p:nvSpPr>
        <p:spPr>
          <a:xfrm>
            <a:off x="8769350" y="2542524"/>
            <a:ext cx="6842505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8772143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8772143" y="10603344"/>
            <a:ext cx="6839713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86" name="Rectangle 50"/>
          <p:cNvSpPr/>
          <p:nvPr/>
        </p:nvSpPr>
        <p:spPr>
          <a:xfrm>
            <a:off x="15710152" y="1829611"/>
            <a:ext cx="6839713" cy="1097117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Rectangle 51"/>
          <p:cNvSpPr/>
          <p:nvPr/>
        </p:nvSpPr>
        <p:spPr>
          <a:xfrm>
            <a:off x="15710152" y="2542524"/>
            <a:ext cx="6839713" cy="694862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5710152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5710152" y="10603344"/>
            <a:ext cx="6839713" cy="2197445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qua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Rectangle 3"/>
          <p:cNvSpPr/>
          <p:nvPr/>
        </p:nvSpPr>
        <p:spPr>
          <a:xfrm>
            <a:off x="914400" y="1828800"/>
            <a:ext cx="554321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Rectangle 34"/>
          <p:cNvSpPr/>
          <p:nvPr/>
        </p:nvSpPr>
        <p:spPr>
          <a:xfrm>
            <a:off x="914400" y="2541708"/>
            <a:ext cx="554321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1828800"/>
            <a:ext cx="5543213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914400" y="9491147"/>
            <a:ext cx="554321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04" name="Rectangle 67"/>
          <p:cNvSpPr/>
          <p:nvPr/>
        </p:nvSpPr>
        <p:spPr>
          <a:xfrm>
            <a:off x="6571446" y="1828800"/>
            <a:ext cx="555955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Rectangle 68"/>
          <p:cNvSpPr/>
          <p:nvPr/>
        </p:nvSpPr>
        <p:spPr>
          <a:xfrm>
            <a:off x="6571446" y="2541708"/>
            <a:ext cx="555955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6571446" y="1828800"/>
            <a:ext cx="555955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6571446" y="9491147"/>
            <a:ext cx="555955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08" name="Rectangle 59"/>
          <p:cNvSpPr/>
          <p:nvPr/>
        </p:nvSpPr>
        <p:spPr>
          <a:xfrm>
            <a:off x="12244831" y="1828800"/>
            <a:ext cx="5555469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Rectangle 63"/>
          <p:cNvSpPr/>
          <p:nvPr/>
        </p:nvSpPr>
        <p:spPr>
          <a:xfrm>
            <a:off x="12244831" y="2541708"/>
            <a:ext cx="5555469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2244831" y="1828800"/>
            <a:ext cx="5555469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2244831" y="9491147"/>
            <a:ext cx="5555469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12" name="Rectangle 49"/>
          <p:cNvSpPr/>
          <p:nvPr/>
        </p:nvSpPr>
        <p:spPr>
          <a:xfrm>
            <a:off x="17910047" y="1828800"/>
            <a:ext cx="5559553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Rectangle 55"/>
          <p:cNvSpPr/>
          <p:nvPr/>
        </p:nvSpPr>
        <p:spPr>
          <a:xfrm>
            <a:off x="17910047" y="2541708"/>
            <a:ext cx="5559553" cy="694944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Text Placeholder 30"/>
          <p:cNvSpPr>
            <a:spLocks noGrp="1"/>
          </p:cNvSpPr>
          <p:nvPr>
            <p:ph type="body" sz="quarter" idx="26"/>
          </p:nvPr>
        </p:nvSpPr>
        <p:spPr>
          <a:xfrm>
            <a:off x="17910047" y="1828800"/>
            <a:ext cx="555955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Text Placeholder 33"/>
          <p:cNvSpPr>
            <a:spLocks noGrp="1"/>
          </p:cNvSpPr>
          <p:nvPr>
            <p:ph type="body" sz="quarter" idx="27"/>
          </p:nvPr>
        </p:nvSpPr>
        <p:spPr>
          <a:xfrm>
            <a:off x="17910047" y="9491147"/>
            <a:ext cx="5559553" cy="3310451"/>
          </a:xfrm>
          <a:prstGeom prst="rect">
            <a:avLst/>
          </a:prstGeom>
        </p:spPr>
        <p:txBody>
          <a:bodyPr lIns="182879" tIns="182879" rIns="182879" bIns="182879" anchor="ctr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six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Rectangle 3"/>
          <p:cNvSpPr/>
          <p:nvPr/>
        </p:nvSpPr>
        <p:spPr>
          <a:xfrm>
            <a:off x="1837944" y="1828798"/>
            <a:ext cx="6839712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Rectangle 34"/>
          <p:cNvSpPr/>
          <p:nvPr/>
        </p:nvSpPr>
        <p:spPr>
          <a:xfrm>
            <a:off x="1837944" y="2542524"/>
            <a:ext cx="6839712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37944" y="1829611"/>
            <a:ext cx="6839712" cy="71291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lvl1pPr>
            <a:lvl2pPr marL="426719" indent="-243839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2pPr>
            <a:lvl3pPr marL="640080" indent="-27432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3pPr>
            <a:lvl4pPr marL="862148" indent="-313508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4pPr>
            <a:lvl5pPr marL="1097280" indent="-365760" algn="ctr" defTabSz="1828754">
              <a:spcBef>
                <a:spcPts val="2400"/>
              </a:spcBef>
              <a:buClrTx/>
              <a:defRPr sz="2400" cap="all" spc="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1837944" y="5541588"/>
            <a:ext cx="6839712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28" name="Rectangle 40"/>
          <p:cNvSpPr/>
          <p:nvPr/>
        </p:nvSpPr>
        <p:spPr>
          <a:xfrm>
            <a:off x="8772143" y="1828798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Rectangle 41"/>
          <p:cNvSpPr/>
          <p:nvPr/>
        </p:nvSpPr>
        <p:spPr>
          <a:xfrm>
            <a:off x="8769350" y="2542524"/>
            <a:ext cx="6842505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Text Placeholder 30"/>
          <p:cNvSpPr>
            <a:spLocks noGrp="1"/>
          </p:cNvSpPr>
          <p:nvPr>
            <p:ph type="body" sz="quarter" idx="22"/>
          </p:nvPr>
        </p:nvSpPr>
        <p:spPr>
          <a:xfrm>
            <a:off x="8772143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8772143" y="5541588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32" name="Rectangle 50"/>
          <p:cNvSpPr/>
          <p:nvPr/>
        </p:nvSpPr>
        <p:spPr>
          <a:xfrm>
            <a:off x="15710152" y="1829610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Rectangle 51"/>
          <p:cNvSpPr/>
          <p:nvPr/>
        </p:nvSpPr>
        <p:spPr>
          <a:xfrm>
            <a:off x="15710152" y="2542524"/>
            <a:ext cx="6839713" cy="29990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5710152" y="1829611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15710152" y="5541588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Rectangle 23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Rectangle 29"/>
          <p:cNvSpPr/>
          <p:nvPr/>
        </p:nvSpPr>
        <p:spPr>
          <a:xfrm>
            <a:off x="1837944" y="7369251"/>
            <a:ext cx="6839712" cy="543153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Rectangle 32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Text Placeholder 30"/>
          <p:cNvSpPr>
            <a:spLocks noGrp="1"/>
          </p:cNvSpPr>
          <p:nvPr>
            <p:ph type="body" sz="quarter" idx="26"/>
          </p:nvPr>
        </p:nvSpPr>
        <p:spPr>
          <a:xfrm>
            <a:off x="1837944" y="7370065"/>
            <a:ext cx="6839712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Text Placeholder 33"/>
          <p:cNvSpPr>
            <a:spLocks noGrp="1"/>
          </p:cNvSpPr>
          <p:nvPr>
            <p:ph type="body" sz="quarter" idx="27"/>
          </p:nvPr>
        </p:nvSpPr>
        <p:spPr>
          <a:xfrm>
            <a:off x="1837944" y="11082042"/>
            <a:ext cx="6839712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43" name="Rectangle 37"/>
          <p:cNvSpPr/>
          <p:nvPr/>
        </p:nvSpPr>
        <p:spPr>
          <a:xfrm>
            <a:off x="8772143" y="7369251"/>
            <a:ext cx="6839713" cy="543153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Rectangle 38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Text Placeholder 30"/>
          <p:cNvSpPr>
            <a:spLocks noGrp="1"/>
          </p:cNvSpPr>
          <p:nvPr>
            <p:ph type="body" sz="quarter" idx="28"/>
          </p:nvPr>
        </p:nvSpPr>
        <p:spPr>
          <a:xfrm>
            <a:off x="8772143" y="7370065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Text Placeholder 33"/>
          <p:cNvSpPr>
            <a:spLocks noGrp="1"/>
          </p:cNvSpPr>
          <p:nvPr>
            <p:ph type="body" sz="quarter" idx="29"/>
          </p:nvPr>
        </p:nvSpPr>
        <p:spPr>
          <a:xfrm>
            <a:off x="8772143" y="11082042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47" name="Rectangle 46"/>
          <p:cNvSpPr/>
          <p:nvPr/>
        </p:nvSpPr>
        <p:spPr>
          <a:xfrm>
            <a:off x="15710152" y="7370064"/>
            <a:ext cx="6839713" cy="5431536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Rectangle 47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 Placeholder 30"/>
          <p:cNvSpPr>
            <a:spLocks noGrp="1"/>
          </p:cNvSpPr>
          <p:nvPr>
            <p:ph type="body" sz="quarter" idx="30"/>
          </p:nvPr>
        </p:nvSpPr>
        <p:spPr>
          <a:xfrm>
            <a:off x="15710152" y="7370065"/>
            <a:ext cx="6839713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Text Placeholder 33"/>
          <p:cNvSpPr>
            <a:spLocks noGrp="1"/>
          </p:cNvSpPr>
          <p:nvPr>
            <p:ph type="body" sz="quarter" idx="31"/>
          </p:nvPr>
        </p:nvSpPr>
        <p:spPr>
          <a:xfrm>
            <a:off x="15710152" y="11082042"/>
            <a:ext cx="6839713" cy="1718749"/>
          </a:xfrm>
          <a:prstGeom prst="rect">
            <a:avLst/>
          </a:prstGeom>
        </p:spPr>
        <p:txBody>
          <a:bodyPr lIns="182879" tIns="182879" rIns="182879" bIns="182879"/>
          <a:lstStyle/>
          <a:p>
            <a:pPr marL="0" indent="0" algn="ctr" defTabSz="1828754">
              <a:spcBef>
                <a:spcPts val="600"/>
              </a:spcBef>
              <a:buClrTx/>
              <a:buSzTx/>
              <a:buNone/>
              <a:defRPr sz="3200"/>
            </a:pPr>
            <a:endParaRPr/>
          </a:p>
        </p:txBody>
      </p:sp>
      <p:sp>
        <p:nvSpPr>
          <p:cNvPr id="251" name="Rectangle 58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Rectangle 43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Rectangle 63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Rectangle 65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Rectangle 67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Rectangle 68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Rectangle 69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Rectangle 71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Rectangle 73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Rectangle 75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Rectangle 76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Rectangle 77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Rectangle 79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Rectangle 81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Rectangle 83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Rectangle 84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7" name="Rectangle 85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Rectangle 87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Rectangle 89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Rectangle 91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Rectangle 92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Rectangle 59"/>
          <p:cNvSpPr/>
          <p:nvPr/>
        </p:nvSpPr>
        <p:spPr>
          <a:xfrm>
            <a:off x="1837944" y="1816100"/>
            <a:ext cx="6839712" cy="25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Rectangle 64"/>
          <p:cNvSpPr/>
          <p:nvPr/>
        </p:nvSpPr>
        <p:spPr>
          <a:xfrm>
            <a:off x="1837944" y="8082977"/>
            <a:ext cx="6839712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ectangle 66"/>
          <p:cNvSpPr/>
          <p:nvPr/>
        </p:nvSpPr>
        <p:spPr>
          <a:xfrm>
            <a:off x="8769350" y="8082977"/>
            <a:ext cx="6842505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Rectangle 70"/>
          <p:cNvSpPr/>
          <p:nvPr/>
        </p:nvSpPr>
        <p:spPr>
          <a:xfrm>
            <a:off x="15710152" y="8082977"/>
            <a:ext cx="6839713" cy="299906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Rectangle 72"/>
          <p:cNvSpPr/>
          <p:nvPr/>
        </p:nvSpPr>
        <p:spPr>
          <a:xfrm>
            <a:off x="1837944" y="7356554"/>
            <a:ext cx="6839712" cy="254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ual-content-blue-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Rectangle 3"/>
          <p:cNvSpPr/>
          <p:nvPr/>
        </p:nvSpPr>
        <p:spPr>
          <a:xfrm>
            <a:off x="914400" y="1828800"/>
            <a:ext cx="22555200" cy="1097279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Rectangle 1"/>
          <p:cNvSpPr/>
          <p:nvPr/>
        </p:nvSpPr>
        <p:spPr>
          <a:xfrm>
            <a:off x="12192000" y="1828791"/>
            <a:ext cx="3627121" cy="109728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8900" y="2286000"/>
            <a:ext cx="10375903" cy="10058404"/>
          </a:xfrm>
          <a:prstGeom prst="rect">
            <a:avLst/>
          </a:prstGeom>
        </p:spPr>
        <p:txBody>
          <a:bodyPr anchor="ctr"/>
          <a:lstStyle>
            <a:lvl1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indent="-548639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809897" indent="-627017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1097280" indent="-731519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1346661" indent="-798021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le-dual-content-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Rectangle 10"/>
          <p:cNvSpPr/>
          <p:nvPr/>
        </p:nvSpPr>
        <p:spPr>
          <a:xfrm>
            <a:off x="2743200" y="1828800"/>
            <a:ext cx="9397942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43200" y="2541709"/>
            <a:ext cx="9397941" cy="4789972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0" indent="0" algn="ctr" defTabSz="1828754">
              <a:spcBef>
                <a:spcPts val="2400"/>
              </a:spcBef>
              <a:buClrTx/>
              <a:buSzTx/>
              <a:buNone/>
            </a:lvl1pPr>
            <a:lvl2pPr marL="0" indent="0" algn="ctr" defTabSz="1828754">
              <a:spcBef>
                <a:spcPts val="2400"/>
              </a:spcBef>
              <a:buClrTx/>
              <a:buSzTx/>
              <a:buNone/>
            </a:lvl2pPr>
            <a:lvl3pPr marL="0" indent="0" algn="ctr" defTabSz="1828754">
              <a:spcBef>
                <a:spcPts val="2400"/>
              </a:spcBef>
              <a:buClrTx/>
              <a:buSzTx/>
              <a:buNone/>
            </a:lvl3pPr>
            <a:lvl4pPr marL="0" indent="0" algn="ctr" defTabSz="1828754">
              <a:spcBef>
                <a:spcPts val="2400"/>
              </a:spcBef>
              <a:buClrTx/>
              <a:buSzTx/>
              <a:buNone/>
            </a:lvl4pPr>
            <a:lvl5pPr algn="ctr" defTabSz="1828754">
              <a:spcBef>
                <a:spcPts val="2400"/>
              </a:spcBef>
              <a:buClrTx/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8" name="Picture Placeholder 10"/>
          <p:cNvSpPr>
            <a:spLocks noGrp="1"/>
          </p:cNvSpPr>
          <p:nvPr>
            <p:ph type="pic" sz="quarter" idx="21"/>
          </p:nvPr>
        </p:nvSpPr>
        <p:spPr>
          <a:xfrm>
            <a:off x="2743200" y="7331684"/>
            <a:ext cx="9397942" cy="5469917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299" name="Rectangle 15"/>
          <p:cNvSpPr/>
          <p:nvPr/>
        </p:nvSpPr>
        <p:spPr>
          <a:xfrm>
            <a:off x="12258675" y="1828800"/>
            <a:ext cx="9382125" cy="109728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12254969" y="1835498"/>
            <a:ext cx="9385831" cy="5496183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302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2743201" y="1828800"/>
            <a:ext cx="9397942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Text Placeholder 30"/>
          <p:cNvSpPr>
            <a:spLocks noGrp="1"/>
          </p:cNvSpPr>
          <p:nvPr>
            <p:ph type="body" sz="quarter" idx="24"/>
          </p:nvPr>
        </p:nvSpPr>
        <p:spPr>
          <a:xfrm>
            <a:off x="12254965" y="7331679"/>
            <a:ext cx="9385837" cy="712911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400" cap="all" spc="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oduct-detail-w-o-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Rectangle 3"/>
          <p:cNvSpPr/>
          <p:nvPr/>
        </p:nvSpPr>
        <p:spPr>
          <a:xfrm>
            <a:off x="914400" y="1828800"/>
            <a:ext cx="22555200" cy="109727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43124" y="2286000"/>
            <a:ext cx="7750175" cy="8992846"/>
          </a:xfrm>
          <a:prstGeom prst="rect">
            <a:avLst/>
          </a:prstGeom>
        </p:spPr>
        <p:txBody>
          <a:bodyPr lIns="182879" tIns="182879" rIns="182879" bIns="182879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508000" indent="-325120" defTabSz="1828754">
              <a:spcBef>
                <a:spcPts val="2400"/>
              </a:spcBef>
              <a:defRPr sz="3200"/>
            </a:lvl2pPr>
            <a:lvl3pPr marL="731519" indent="-365759" defTabSz="1828754">
              <a:spcBef>
                <a:spcPts val="2400"/>
              </a:spcBef>
              <a:defRPr sz="3200"/>
            </a:lvl3pPr>
            <a:lvl4pPr marL="966651" indent="-418011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Click to add block diagram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6" name="Rectangle 8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17" name="Rectangle 9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18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143127" y="11278845"/>
            <a:ext cx="7750173" cy="1066803"/>
          </a:xfrm>
          <a:prstGeom prst="rect">
            <a:avLst/>
          </a:prstGeom>
        </p:spPr>
        <p:txBody>
          <a:bodyPr lIns="182879" tIns="182879" rIns="182879" bIns="182879" anchor="ctr"/>
          <a:lstStyle>
            <a:lvl1pPr marL="0" indent="0" algn="ctr" defTabSz="1828754">
              <a:buClrTx/>
              <a:buSzTx/>
              <a:buNone/>
              <a:defRPr sz="2800"/>
            </a:lvl1pPr>
          </a:lstStyle>
          <a:p>
            <a:r>
              <a:t>Additional information here</a:t>
            </a:r>
          </a:p>
        </p:txBody>
      </p:sp>
      <p:sp>
        <p:nvSpPr>
          <p:cNvPr id="319" name="Straight Connector 19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0" name="Text Placeholder 5"/>
          <p:cNvSpPr>
            <a:spLocks noGrp="1"/>
          </p:cNvSpPr>
          <p:nvPr>
            <p:ph type="body" sz="quarter" idx="22"/>
          </p:nvPr>
        </p:nvSpPr>
        <p:spPr>
          <a:xfrm rot="16200000">
            <a:off x="-4198943" y="6929435"/>
            <a:ext cx="10972797" cy="771525"/>
          </a:xfrm>
          <a:prstGeom prst="rect">
            <a:avLst/>
          </a:prstGeom>
          <a:solidFill>
            <a:schemeClr val="accent1"/>
          </a:solidFill>
          <a:ln w="12700"/>
        </p:spPr>
        <p:txBody>
          <a:bodyPr anchor="ctr"/>
          <a:lstStyle/>
          <a:p>
            <a:pPr marL="0" indent="0" algn="ctr" defTabSz="1828754">
              <a:spcBef>
                <a:spcPts val="2400"/>
              </a:spcBef>
              <a:buClrTx/>
              <a:buSzTx/>
              <a:buNone/>
              <a:defRPr sz="2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Rectangle 14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2" name="Rectangle 15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3" name="Straight Connector 16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4" name="Rectangle 17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5" name="Rectangle 18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6" name="Straight Connector 20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7" name="Rectangle 21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28" name="Rectangle 22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rgbClr val="55555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29" name="Straight Connector 23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0" name="Rectangle 24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1" name="Rectangle 25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2" name="Straight Connector 26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3" name="Rectangle 27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4" name="Rectangle 28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5" name="Straight Connector 29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36" name="Rectangle 30"/>
          <p:cNvSpPr/>
          <p:nvPr/>
        </p:nvSpPr>
        <p:spPr>
          <a:xfrm>
            <a:off x="10820403" y="2286000"/>
            <a:ext cx="12179297" cy="5130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APPLICATIONS</a:t>
            </a:r>
          </a:p>
        </p:txBody>
      </p:sp>
      <p:sp>
        <p:nvSpPr>
          <p:cNvPr id="337" name="Rectangle 32"/>
          <p:cNvSpPr/>
          <p:nvPr/>
        </p:nvSpPr>
        <p:spPr>
          <a:xfrm>
            <a:off x="10820403" y="6973307"/>
            <a:ext cx="12179297" cy="513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spcBef>
                <a:spcPts val="2400"/>
              </a:spcBef>
              <a:defRPr sz="2200" spc="600">
                <a:solidFill>
                  <a:srgbClr val="FFFFFF"/>
                </a:solidFill>
              </a:defRPr>
            </a:lvl1pPr>
          </a:lstStyle>
          <a:p>
            <a:r>
              <a:t>FEATURES</a:t>
            </a:r>
          </a:p>
        </p:txBody>
      </p:sp>
      <p:sp>
        <p:nvSpPr>
          <p:cNvPr id="338" name="Straight Connector 33"/>
          <p:cNvSpPr/>
          <p:nvPr/>
        </p:nvSpPr>
        <p:spPr>
          <a:xfrm flipH="1">
            <a:off x="10363200" y="2286000"/>
            <a:ext cx="1" cy="1005840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Rectangle 14"/>
          <p:cNvSpPr/>
          <p:nvPr/>
        </p:nvSpPr>
        <p:spPr>
          <a:xfrm>
            <a:off x="914400" y="1828800"/>
            <a:ext cx="22555200" cy="109727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58897" y="2836190"/>
            <a:ext cx="10363204" cy="6214825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0" name="Straight Connector 22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51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1358900" y="2216256"/>
            <a:ext cx="10375900" cy="520376"/>
          </a:xfrm>
          <a:prstGeom prst="rect">
            <a:avLst/>
          </a:prstGeom>
          <a:ln w="12700"/>
        </p:spPr>
        <p:txBody>
          <a:bodyPr anchor="ctr"/>
          <a:lstStyle>
            <a:lvl1pPr marL="0" indent="0" algn="ctr" defTabSz="1719028">
              <a:spcBef>
                <a:spcPts val="2200"/>
              </a:spcBef>
              <a:buClrTx/>
              <a:buSzTx/>
              <a:buNone/>
              <a:defRPr sz="2256" spc="188"/>
            </a:lvl1pPr>
          </a:lstStyle>
          <a:p>
            <a:r>
              <a:t>EDIT MASTER TEXT STYLES</a:t>
            </a:r>
          </a:p>
        </p:txBody>
      </p:sp>
      <p:sp>
        <p:nvSpPr>
          <p:cNvPr id="352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12642847" y="2216256"/>
            <a:ext cx="10356853" cy="520376"/>
          </a:xfrm>
          <a:prstGeom prst="rect">
            <a:avLst/>
          </a:prstGeom>
          <a:ln w="12700"/>
        </p:spPr>
        <p:txBody>
          <a:bodyPr anchor="ctr"/>
          <a:lstStyle>
            <a:lvl1pPr marL="0" indent="0" algn="ctr" defTabSz="1719028">
              <a:spcBef>
                <a:spcPts val="2200"/>
              </a:spcBef>
              <a:buClrTx/>
              <a:buSzTx/>
              <a:buNone/>
              <a:defRPr sz="2256" spc="188"/>
            </a:lvl1pPr>
          </a:lstStyle>
          <a:p>
            <a:r>
              <a:t>EDIT MASTER TEXT STYLES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gmen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Rectangle 13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/>
            <a:endParaRPr/>
          </a:p>
        </p:txBody>
      </p:sp>
      <p:sp>
        <p:nvSpPr>
          <p:cNvPr id="361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914400" y="1828800"/>
            <a:ext cx="7991857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3" name="TextBox 12"/>
          <p:cNvSpPr txBox="1"/>
          <p:nvPr/>
        </p:nvSpPr>
        <p:spPr>
          <a:xfrm>
            <a:off x="19893280" y="2842591"/>
            <a:ext cx="3393441" cy="736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 spc="200"/>
            </a:lvl1pPr>
          </a:lstStyle>
          <a:p>
            <a:r>
              <a:t>KEY RELATIONSHIPS</a:t>
            </a:r>
          </a:p>
        </p:txBody>
      </p:sp>
      <p:sp>
        <p:nvSpPr>
          <p:cNvPr id="364" name="Straight Connector 7"/>
          <p:cNvSpPr/>
          <p:nvPr/>
        </p:nvSpPr>
        <p:spPr>
          <a:xfrm flipH="1">
            <a:off x="8890000" y="2743199"/>
            <a:ext cx="1" cy="91439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65" name="Straight Connector 14"/>
          <p:cNvSpPr/>
          <p:nvPr/>
        </p:nvSpPr>
        <p:spPr>
          <a:xfrm flipH="1">
            <a:off x="19714515" y="2903187"/>
            <a:ext cx="1" cy="8984010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66" name="Rectangle 18"/>
          <p:cNvSpPr txBox="1"/>
          <p:nvPr/>
        </p:nvSpPr>
        <p:spPr>
          <a:xfrm>
            <a:off x="9487027" y="7726233"/>
            <a:ext cx="9630285" cy="55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400" spc="200"/>
            </a:lvl1pPr>
          </a:lstStyle>
          <a:p>
            <a:r>
              <a:t>PROVIDING VALUE TO OUR CUSTOMERS</a:t>
            </a:r>
          </a:p>
        </p:txBody>
      </p:sp>
      <p:sp>
        <p:nvSpPr>
          <p:cNvPr id="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95586" y="8534397"/>
            <a:ext cx="9813164" cy="3352799"/>
          </a:xfrm>
          <a:prstGeom prst="rect">
            <a:avLst/>
          </a:prstGeom>
        </p:spPr>
        <p:txBody>
          <a:bodyPr/>
          <a:lstStyle>
            <a:lvl1pPr marL="342900" indent="-342900" defTabSz="1828754">
              <a:spcBef>
                <a:spcPts val="2400"/>
              </a:spcBef>
              <a:defRPr sz="2400"/>
            </a:lvl1pPr>
            <a:lvl2pPr marL="399010" indent="-399010" defTabSz="1828754">
              <a:spcBef>
                <a:spcPts val="2400"/>
              </a:spcBef>
              <a:defRPr sz="2400"/>
            </a:lvl2pPr>
            <a:lvl3pPr marL="804672" indent="-438911" defTabSz="1828754">
              <a:spcBef>
                <a:spcPts val="2400"/>
              </a:spcBef>
              <a:defRPr sz="2400"/>
            </a:lvl3pPr>
            <a:lvl4pPr marL="987552" indent="-438912" defTabSz="1828754">
              <a:spcBef>
                <a:spcPts val="2400"/>
              </a:spcBef>
              <a:defRPr sz="2400"/>
            </a:lvl4pPr>
            <a:lvl5pPr marL="1170432" indent="-438912" defTabSz="1828754">
              <a:spcBef>
                <a:spcPts val="2400"/>
              </a:spcBef>
              <a:defRPr sz="2400"/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8" name="TextBox 42"/>
          <p:cNvSpPr txBox="1"/>
          <p:nvPr/>
        </p:nvSpPr>
        <p:spPr>
          <a:xfrm>
            <a:off x="9578464" y="2834639"/>
            <a:ext cx="9447407" cy="368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 spc="200"/>
            </a:lvl1pPr>
          </a:lstStyle>
          <a:p>
            <a:r>
              <a:t>APPLICATIONS</a:t>
            </a:r>
          </a:p>
        </p:txBody>
      </p:sp>
      <p:sp>
        <p:nvSpPr>
          <p:cNvPr id="369" name="Straight Connector 59"/>
          <p:cNvSpPr/>
          <p:nvPr/>
        </p:nvSpPr>
        <p:spPr>
          <a:xfrm flipH="1" flipV="1">
            <a:off x="9395585" y="7315199"/>
            <a:ext cx="9813165" cy="1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ght-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14400" y="7093400"/>
            <a:ext cx="22555200" cy="778675"/>
          </a:xfrm>
          <a:prstGeom prst="rect">
            <a:avLst/>
          </a:prstGeom>
        </p:spPr>
        <p:txBody>
          <a:bodyPr lIns="182879" tIns="182879" rIns="182879" bIns="182879"/>
          <a:lstStyle>
            <a:lvl1pPr marL="0" indent="0" defTabSz="1828754">
              <a:spcBef>
                <a:spcPts val="2400"/>
              </a:spcBef>
              <a:buClrTx/>
              <a:buSzTx/>
              <a:buNone/>
              <a:tabLst>
                <a:tab pos="22148800" algn="r"/>
              </a:tabLst>
              <a:defRPr sz="2800" cap="all" spc="600"/>
            </a:lvl1pPr>
            <a:lvl2pPr marL="467359" indent="-28447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2pPr>
            <a:lvl3pPr marL="685800" indent="-320039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3pPr>
            <a:lvl4pPr marL="914400" indent="-36576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4pPr>
            <a:lvl5pPr marL="1158240" indent="-426720" defTabSz="1828754">
              <a:spcBef>
                <a:spcPts val="2400"/>
              </a:spcBef>
              <a:buClrTx/>
              <a:tabLst>
                <a:tab pos="22148800" algn="r"/>
              </a:tabLst>
              <a:defRPr sz="2800" cap="all" spc="600"/>
            </a:lvl5pPr>
          </a:lstStyle>
          <a:p>
            <a:r>
              <a:t>CLICK TO ENTER PRESENTER | DD MONTH 2017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8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914400" y="6016626"/>
            <a:ext cx="22555200" cy="10763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 defTabSz="1828754">
              <a:lnSpc>
                <a:spcPct val="90000"/>
              </a:lnSpc>
              <a:spcBef>
                <a:spcPts val="0"/>
              </a:spcBef>
              <a:buClrTx/>
              <a:buSzTx/>
              <a:buNone/>
              <a:tabLst>
                <a:tab pos="6146800" algn="l"/>
              </a:tabLst>
              <a:defRPr sz="6400" spc="-200">
                <a:solidFill>
                  <a:srgbClr val="D91E2A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endParaRPr/>
          </a:p>
        </p:txBody>
      </p:sp>
      <p:pic>
        <p:nvPicPr>
          <p:cNvPr id="37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2419834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-conten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3175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Rectangle 3"/>
          <p:cNvSpPr/>
          <p:nvPr/>
        </p:nvSpPr>
        <p:spPr>
          <a:xfrm>
            <a:off x="914400" y="1828800"/>
            <a:ext cx="22555200" cy="1097279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3" name="Picture Placeholder 5"/>
          <p:cNvSpPr>
            <a:spLocks noGrp="1"/>
          </p:cNvSpPr>
          <p:nvPr>
            <p:ph type="pic" idx="21"/>
          </p:nvPr>
        </p:nvSpPr>
        <p:spPr>
          <a:xfrm>
            <a:off x="920968" y="1828800"/>
            <a:ext cx="13099832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4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2286000"/>
            <a:ext cx="8534400" cy="10058400"/>
          </a:xfrm>
          <a:prstGeom prst="rect">
            <a:avLst/>
          </a:prstGeom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316736" indent="-585216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25400"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ip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Rectangle 11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649200" y="2286004"/>
            <a:ext cx="10350500" cy="10058397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traight Connector 5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a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angle 13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traight Connector 14"/>
          <p:cNvSpPr/>
          <p:nvPr/>
        </p:nvSpPr>
        <p:spPr>
          <a:xfrm flipH="1">
            <a:off x="12191999" y="2286004"/>
            <a:ext cx="1" cy="10058397"/>
          </a:xfrm>
          <a:prstGeom prst="line">
            <a:avLst/>
          </a:prstGeom>
          <a:ln w="12700">
            <a:solidFill>
              <a:srgbClr val="999999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1E2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649200" y="2286004"/>
            <a:ext cx="10350500" cy="5257799"/>
          </a:xfrm>
          <a:prstGeom prst="rect">
            <a:avLst/>
          </a:prstGeom>
        </p:spPr>
        <p:txBody>
          <a:bodyPr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219200" indent="-487680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Picture Placeholder 5"/>
          <p:cNvSpPr>
            <a:spLocks noGrp="1"/>
          </p:cNvSpPr>
          <p:nvPr>
            <p:ph type="pic" idx="21"/>
          </p:nvPr>
        </p:nvSpPr>
        <p:spPr>
          <a:xfrm>
            <a:off x="920968" y="1828800"/>
            <a:ext cx="13099832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2286000"/>
            <a:ext cx="8534400" cy="10058400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defRPr sz="3200"/>
            </a:lvl1pPr>
            <a:lvl2pPr marL="600891" indent="-418011" defTabSz="1828754">
              <a:spcBef>
                <a:spcPts val="2400"/>
              </a:spcBef>
              <a:defRPr sz="3200"/>
            </a:lvl2pPr>
            <a:lvl3pPr marL="853439" indent="-487679" defTabSz="1828754">
              <a:spcBef>
                <a:spcPts val="2400"/>
              </a:spcBef>
              <a:defRPr sz="3200"/>
            </a:lvl3pPr>
            <a:lvl4pPr marL="1080654" indent="-532014" defTabSz="1828754">
              <a:spcBef>
                <a:spcPts val="2400"/>
              </a:spcBef>
              <a:defRPr sz="3200"/>
            </a:lvl4pPr>
            <a:lvl5pPr marL="1316736" indent="-585216" defTabSz="1828754">
              <a:spcBef>
                <a:spcPts val="24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-content-picture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"/>
          <p:cNvSpPr/>
          <p:nvPr/>
        </p:nvSpPr>
        <p:spPr>
          <a:xfrm>
            <a:off x="14020800" y="1828793"/>
            <a:ext cx="9448800" cy="10972800"/>
          </a:xfrm>
          <a:prstGeom prst="rect">
            <a:avLst/>
          </a:prstGeom>
          <a:solidFill>
            <a:srgbClr val="00436D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Picture Placeholder 5"/>
          <p:cNvSpPr>
            <a:spLocks noGrp="1"/>
          </p:cNvSpPr>
          <p:nvPr>
            <p:ph type="pic" idx="21"/>
          </p:nvPr>
        </p:nvSpPr>
        <p:spPr>
          <a:xfrm>
            <a:off x="920965" y="1828800"/>
            <a:ext cx="13099836" cy="109728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478000" y="1828795"/>
            <a:ext cx="8534400" cy="10972813"/>
          </a:xfrm>
          <a:prstGeom prst="rect">
            <a:avLst/>
          </a:prstGeom>
          <a:ln w="12700"/>
        </p:spPr>
        <p:txBody>
          <a:bodyPr lIns="0" tIns="0" rIns="0" bIns="0" anchor="ctr"/>
          <a:lstStyle>
            <a:lvl1pPr marL="365759" indent="-365759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1pPr>
            <a:lvl2pPr marL="600891" indent="-418011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2pPr>
            <a:lvl3pPr marL="853439" indent="-487679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3pPr>
            <a:lvl4pPr marL="1080654" indent="-532014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4pPr>
            <a:lvl5pPr marL="1316736" indent="-585216" defTabSz="1828754">
              <a:spcBef>
                <a:spcPts val="2400"/>
              </a:spcBef>
              <a:buClr>
                <a:srgbClr val="FFFFFF"/>
              </a:buClr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Rectangle 6"/>
          <p:cNvSpPr/>
          <p:nvPr/>
        </p:nvSpPr>
        <p:spPr>
          <a:xfrm>
            <a:off x="914400" y="914397"/>
            <a:ext cx="22555200" cy="118871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-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Picture Placeholder 4"/>
          <p:cNvSpPr>
            <a:spLocks noGrp="1"/>
          </p:cNvSpPr>
          <p:nvPr>
            <p:ph type="pic" idx="21"/>
          </p:nvPr>
        </p:nvSpPr>
        <p:spPr>
          <a:xfrm>
            <a:off x="914400" y="914400"/>
            <a:ext cx="22555200" cy="118872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41" name="Rectangle 6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D91E2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0" y="5660754"/>
            <a:ext cx="11277600" cy="2394502"/>
          </a:xfrm>
          <a:prstGeom prst="rect">
            <a:avLst/>
          </a:prstGeom>
          <a:solidFill>
            <a:srgbClr val="FFFFFF"/>
          </a:solidFill>
        </p:spPr>
        <p:txBody>
          <a:bodyPr lIns="548640" tIns="548640" rIns="548640" bIns="548640" anchor="ctr"/>
          <a:lstStyle>
            <a:lvl1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marL="0" indent="0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0" indent="182879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0" indent="365759" defTabSz="1828754">
              <a:lnSpc>
                <a:spcPct val="90000"/>
              </a:lnSpc>
              <a:spcBef>
                <a:spcPts val="2400"/>
              </a:spcBef>
              <a:buClrTx/>
              <a:buSzTx/>
              <a:buNone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1280160" indent="-731520" defTabSz="1828754">
              <a:lnSpc>
                <a:spcPct val="90000"/>
              </a:lnSpc>
              <a:spcBef>
                <a:spcPts val="2400"/>
              </a:spcBef>
              <a:buClrTx/>
              <a:defRPr sz="4800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-3" y="0"/>
            <a:ext cx="182882" cy="13716000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914400" y="1828801"/>
            <a:ext cx="22555200" cy="1097279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1143000" dist="635000" dir="27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358900" y="2286000"/>
            <a:ext cx="21640800" cy="10058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22555200" cy="1828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50"/>
            <a:ext cx="238722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4" r:id="rId21"/>
  </p:sldLayoutIdLst>
  <p:transition spd="med"/>
  <p:txStyles>
    <p:titleStyle>
      <a:lvl1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0" algn="l" defTabSz="1828754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00" baseline="0">
          <a:solidFill>
            <a:srgbClr val="535353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titleStyle>
    <p:bodyStyle>
      <a:lvl1pPr marL="329183" marR="0" indent="-329183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48639" marR="0" indent="-365759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777239" marR="0" indent="-411479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018902" marR="0" indent="-470262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201782" marR="0" indent="-470262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▪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3131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00319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57507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14696" marR="0" indent="-457187" algn="l" defTabSz="1371565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D91E2A"/>
        </a:buClr>
        <a:buSzPct val="100000"/>
        <a:buFontTx/>
        <a:buChar char="•"/>
        <a:tabLst/>
        <a:defRPr sz="3600" b="0" i="0" u="none" strike="noStrike" cap="none" spc="0" baseline="0">
          <a:solidFill>
            <a:srgbClr val="555555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products/wireless/mesh-networking/z-wave/benefits/technology/global-reg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Placeholder 7" descr="Picture Placeholder 7"/>
          <p:cNvPicPr>
            <a:picLocks noChangeAspect="1"/>
          </p:cNvPicPr>
          <p:nvPr/>
        </p:nvPicPr>
        <p:blipFill>
          <a:blip r:embed="rId3"/>
          <a:srcRect l="10344" r="10343"/>
          <a:stretch>
            <a:fillRect/>
          </a:stretch>
        </p:blipFill>
        <p:spPr>
          <a:xfrm>
            <a:off x="-111522" y="-2272850"/>
            <a:ext cx="24521981" cy="20540328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ounded Rectangle"/>
          <p:cNvSpPr/>
          <p:nvPr/>
        </p:nvSpPr>
        <p:spPr>
          <a:xfrm>
            <a:off x="-2679745" y="3727807"/>
            <a:ext cx="31198302" cy="5717463"/>
          </a:xfrm>
          <a:prstGeom prst="roundRect">
            <a:avLst>
              <a:gd name="adj" fmla="val 6926"/>
            </a:avLst>
          </a:prstGeom>
          <a:solidFill>
            <a:srgbClr val="FFFFFF">
              <a:alpha val="6145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36153">
              <a:tabLst>
                <a:tab pos="5156200" algn="l"/>
              </a:tabLst>
              <a:defRPr sz="5376" spc="-168">
                <a:solidFill>
                  <a:srgbClr val="4A3F28"/>
                </a:solidFill>
              </a:defRPr>
            </a:lvl1pPr>
          </a:lstStyle>
          <a:p>
            <a:r>
              <a:t>Z-Wave Overview</a:t>
            </a:r>
          </a:p>
        </p:txBody>
      </p:sp>
      <p:sp>
        <p:nvSpPr>
          <p:cNvPr id="417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481290">
              <a:spcBef>
                <a:spcPts val="1900"/>
              </a:spcBef>
              <a:tabLst>
                <a:tab pos="17932400" algn="r"/>
              </a:tabLst>
              <a:defRPr sz="2268" spc="486"/>
            </a:lvl1pPr>
          </a:lstStyle>
          <a:p>
            <a:r>
              <a:t>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Rectangle"/>
          <p:cNvSpPr/>
          <p:nvPr/>
        </p:nvSpPr>
        <p:spPr>
          <a:xfrm>
            <a:off x="888160" y="1828170"/>
            <a:ext cx="13056335" cy="10974054"/>
          </a:xfrm>
          <a:prstGeom prst="rect">
            <a:avLst/>
          </a:prstGeom>
          <a:solidFill>
            <a:srgbClr val="DD8299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406" name="Rounded Rectangle"/>
          <p:cNvSpPr/>
          <p:nvPr/>
        </p:nvSpPr>
        <p:spPr>
          <a:xfrm>
            <a:off x="1361901" y="4499130"/>
            <a:ext cx="12108853" cy="5632133"/>
          </a:xfrm>
          <a:prstGeom prst="roundRect">
            <a:avLst>
              <a:gd name="adj" fmla="val 3780"/>
            </a:avLst>
          </a:prstGeom>
          <a:solidFill>
            <a:srgbClr val="FFFFFF"/>
          </a:solidFill>
          <a:ln w="38100">
            <a:solidFill>
              <a:srgbClr val="FFFFFF"/>
            </a:solidFill>
            <a:miter/>
          </a:ln>
          <a:effectLst>
            <a:outerShdw blurRad="254000" dist="127000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Device Inclusion/Exclusion</a:t>
            </a:r>
          </a:p>
        </p:txBody>
      </p:sp>
      <p:pic>
        <p:nvPicPr>
          <p:cNvPr id="2408" name="Content Placeholder 6" descr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14" y="4954828"/>
            <a:ext cx="10877227" cy="47207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9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478000" y="2844800"/>
            <a:ext cx="8534400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t>The business card of the Z-Wave node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t>Announces protocol and Application level capabilities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Network capabilities of the device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Device Classes implemented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List of Command Classes supported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Optionally - List of Command Classes controlled</a:t>
            </a:r>
          </a:p>
        </p:txBody>
      </p:sp>
      <p:sp>
        <p:nvSpPr>
          <p:cNvPr id="2410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11" name="Line"/>
          <p:cNvSpPr/>
          <p:nvPr/>
        </p:nvSpPr>
        <p:spPr>
          <a:xfrm>
            <a:off x="14470487" y="6477358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12" name="The Node Information Frame [NIF]"/>
          <p:cNvSpPr txBox="1"/>
          <p:nvPr/>
        </p:nvSpPr>
        <p:spPr>
          <a:xfrm>
            <a:off x="11566338" y="2345451"/>
            <a:ext cx="11804969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/>
          <a:p>
            <a:pPr defTabSz="1828754">
              <a:lnSpc>
                <a:spcPct val="90000"/>
              </a:lnSpc>
              <a:defRPr sz="6400" spc="-200">
                <a:solidFill>
                  <a:srgbClr val="535353"/>
                </a:solidFill>
              </a:defRPr>
            </a:pPr>
            <a:r>
              <a:rPr dirty="0"/>
              <a:t>The No</a:t>
            </a:r>
            <a:r>
              <a:rPr dirty="0">
                <a:solidFill>
                  <a:srgbClr val="DD8299"/>
                </a:solidFill>
              </a:rPr>
              <a:t>de Information Frame [NIF]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274840" y="5214073"/>
            <a:ext cx="17957474" cy="64232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Interoperability is required of all Z-Wave devices.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For the device to achieve Z-Wave interoperability the product must pass the Z-Wave Certification program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Only certified Z-Wave devices may carry the Z-Wave or Z-Wave Plus logo.</a:t>
            </a:r>
          </a:p>
          <a:p>
            <a:pPr marL="0" indent="0">
              <a:lnSpc>
                <a:spcPct val="100000"/>
              </a:lnSpc>
              <a:spcBef>
                <a:spcPts val="100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There are no proprietary implementation or closed ecosystems / walled-gardens with Z-Wave. All devices must coexist and allow usage of the device or devices regardless of make, model, or manufacturer.</a:t>
            </a:r>
          </a:p>
        </p:txBody>
      </p:sp>
      <p:sp>
        <p:nvSpPr>
          <p:cNvPr id="24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71565">
              <a:defRPr spc="-200"/>
            </a:lvl1pPr>
          </a:lstStyle>
          <a:p>
            <a:r>
              <a:t>Interoperability &amp; Command class</a:t>
            </a:r>
          </a:p>
        </p:txBody>
      </p:sp>
      <p:sp>
        <p:nvSpPr>
          <p:cNvPr id="2464" name="Pladsholder til slidenummer 2"/>
          <p:cNvSpPr txBox="1">
            <a:spLocks noGrp="1"/>
          </p:cNvSpPr>
          <p:nvPr>
            <p:ph type="sldNum" sz="quarter" idx="2"/>
          </p:nvPr>
        </p:nvSpPr>
        <p:spPr>
          <a:xfrm>
            <a:off x="914400" y="12965261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65" name="Required"/>
          <p:cNvSpPr txBox="1"/>
          <p:nvPr/>
        </p:nvSpPr>
        <p:spPr>
          <a:xfrm>
            <a:off x="5296215" y="4447363"/>
            <a:ext cx="205094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rPr dirty="0"/>
              <a:t>Required</a:t>
            </a:r>
          </a:p>
        </p:txBody>
      </p:sp>
      <p:sp>
        <p:nvSpPr>
          <p:cNvPr id="2466" name="Z-Wave Certification"/>
          <p:cNvSpPr txBox="1"/>
          <p:nvPr/>
        </p:nvSpPr>
        <p:spPr>
          <a:xfrm>
            <a:off x="5274400" y="6184672"/>
            <a:ext cx="444700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Z-Wave Certification </a:t>
            </a:r>
          </a:p>
        </p:txBody>
      </p:sp>
      <p:sp>
        <p:nvSpPr>
          <p:cNvPr id="2467" name="Z-Wave logo"/>
          <p:cNvSpPr txBox="1"/>
          <p:nvPr/>
        </p:nvSpPr>
        <p:spPr>
          <a:xfrm>
            <a:off x="5280832" y="7780582"/>
            <a:ext cx="2770457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2800"/>
              </a:spcBef>
            </a:lvl1pPr>
          </a:lstStyle>
          <a:p>
            <a:r>
              <a:t>Z-Wave logo</a:t>
            </a:r>
          </a:p>
        </p:txBody>
      </p:sp>
      <p:sp>
        <p:nvSpPr>
          <p:cNvPr id="2468" name="Coexist"/>
          <p:cNvSpPr txBox="1"/>
          <p:nvPr/>
        </p:nvSpPr>
        <p:spPr>
          <a:xfrm>
            <a:off x="5283837" y="9563631"/>
            <a:ext cx="1720102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2800"/>
              </a:spcBef>
            </a:lvl1pPr>
          </a:lstStyle>
          <a:p>
            <a:r>
              <a:t>Coexist</a:t>
            </a:r>
          </a:p>
        </p:txBody>
      </p:sp>
      <p:sp>
        <p:nvSpPr>
          <p:cNvPr id="2469" name="Line"/>
          <p:cNvSpPr/>
          <p:nvPr/>
        </p:nvSpPr>
        <p:spPr>
          <a:xfrm>
            <a:off x="5391551" y="5939323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0" name="Line"/>
          <p:cNvSpPr/>
          <p:nvPr/>
        </p:nvSpPr>
        <p:spPr>
          <a:xfrm>
            <a:off x="5391551" y="7567515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1" name="Line"/>
          <p:cNvSpPr/>
          <p:nvPr/>
        </p:nvSpPr>
        <p:spPr>
          <a:xfrm>
            <a:off x="5391551" y="9297306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72" name="Line"/>
          <p:cNvSpPr/>
          <p:nvPr/>
        </p:nvSpPr>
        <p:spPr>
          <a:xfrm>
            <a:off x="5391551" y="11471640"/>
            <a:ext cx="17408673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476" name="Group"/>
          <p:cNvGrpSpPr/>
          <p:nvPr/>
        </p:nvGrpSpPr>
        <p:grpSpPr>
          <a:xfrm>
            <a:off x="3150250" y="6216961"/>
            <a:ext cx="1353477" cy="1359450"/>
            <a:chOff x="0" y="0"/>
            <a:chExt cx="1353475" cy="1359449"/>
          </a:xfrm>
        </p:grpSpPr>
        <p:sp>
          <p:nvSpPr>
            <p:cNvPr id="2473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CDFE9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4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chemeClr val="accent3">
                <a:satOff val="-39209"/>
                <a:lumOff val="155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475" name="Z-Wave_Certified-Installer_RGB_1000x805px_v3.1.png" descr="Z-Wave_Certified-Installer_RGB_1000x805px_v3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55" y="355404"/>
              <a:ext cx="805766" cy="64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80" name="Group"/>
          <p:cNvGrpSpPr/>
          <p:nvPr/>
        </p:nvGrpSpPr>
        <p:grpSpPr>
          <a:xfrm>
            <a:off x="3150250" y="4392743"/>
            <a:ext cx="1353477" cy="1359450"/>
            <a:chOff x="0" y="0"/>
            <a:chExt cx="1353475" cy="1359449"/>
          </a:xfrm>
        </p:grpSpPr>
        <p:sp>
          <p:nvSpPr>
            <p:cNvPr id="2477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chemeClr val="accent2"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8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9" name="Dingbat Check"/>
            <p:cNvSpPr/>
            <p:nvPr/>
          </p:nvSpPr>
          <p:spPr>
            <a:xfrm>
              <a:off x="335442" y="355404"/>
              <a:ext cx="682591" cy="648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84" name="Group"/>
          <p:cNvGrpSpPr/>
          <p:nvPr/>
        </p:nvGrpSpPr>
        <p:grpSpPr>
          <a:xfrm>
            <a:off x="3150250" y="8041179"/>
            <a:ext cx="1353477" cy="1359450"/>
            <a:chOff x="0" y="0"/>
            <a:chExt cx="1353475" cy="1359449"/>
          </a:xfrm>
        </p:grpSpPr>
        <p:sp>
          <p:nvSpPr>
            <p:cNvPr id="2481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FFEB9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2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rgbClr val="FFD52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483" name="Z-Wave_Plus_Badge_Small_RGB_1000x810px_v3.1.png" descr="Z-Wave_Plus_Badge_Small_RGB_1000x810px_v3.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32" y="390064"/>
              <a:ext cx="715211" cy="579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88" name="Group"/>
          <p:cNvGrpSpPr/>
          <p:nvPr/>
        </p:nvGrpSpPr>
        <p:grpSpPr>
          <a:xfrm>
            <a:off x="3150250" y="10084448"/>
            <a:ext cx="1353477" cy="1359450"/>
            <a:chOff x="0" y="0"/>
            <a:chExt cx="1353475" cy="1359449"/>
          </a:xfrm>
        </p:grpSpPr>
        <p:sp>
          <p:nvSpPr>
            <p:cNvPr id="2485" name="Circle"/>
            <p:cNvSpPr/>
            <p:nvPr/>
          </p:nvSpPr>
          <p:spPr>
            <a:xfrm>
              <a:off x="0" y="0"/>
              <a:ext cx="1353476" cy="1359450"/>
            </a:xfrm>
            <a:prstGeom prst="ellipse">
              <a:avLst/>
            </a:prstGeom>
            <a:solidFill>
              <a:srgbClr val="FFDDE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6" name="Oval"/>
            <p:cNvSpPr/>
            <p:nvPr/>
          </p:nvSpPr>
          <p:spPr>
            <a:xfrm>
              <a:off x="76740" y="77079"/>
              <a:ext cx="1199995" cy="1205291"/>
            </a:xfrm>
            <a:prstGeom prst="ellipse">
              <a:avLst/>
            </a:prstGeom>
            <a:solidFill>
              <a:srgbClr val="FF659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7" name="Organization"/>
            <p:cNvSpPr/>
            <p:nvPr/>
          </p:nvSpPr>
          <p:spPr>
            <a:xfrm>
              <a:off x="254369" y="316745"/>
              <a:ext cx="844738" cy="72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4" y="0"/>
                  </a:moveTo>
                  <a:cubicBezTo>
                    <a:pt x="7706" y="0"/>
                    <a:pt x="7487" y="255"/>
                    <a:pt x="7487" y="566"/>
                  </a:cubicBezTo>
                  <a:lnTo>
                    <a:pt x="7487" y="3615"/>
                  </a:lnTo>
                  <a:cubicBezTo>
                    <a:pt x="7487" y="3926"/>
                    <a:pt x="7706" y="4181"/>
                    <a:pt x="7974" y="4181"/>
                  </a:cubicBezTo>
                  <a:lnTo>
                    <a:pt x="10530" y="4181"/>
                  </a:lnTo>
                  <a:lnTo>
                    <a:pt x="10530" y="7322"/>
                  </a:lnTo>
                  <a:lnTo>
                    <a:pt x="3210" y="7322"/>
                  </a:lnTo>
                  <a:cubicBezTo>
                    <a:pt x="3102" y="7322"/>
                    <a:pt x="3015" y="7425"/>
                    <a:pt x="3015" y="7550"/>
                  </a:cubicBezTo>
                  <a:lnTo>
                    <a:pt x="3015" y="10705"/>
                  </a:lnTo>
                  <a:lnTo>
                    <a:pt x="974" y="10705"/>
                  </a:lnTo>
                  <a:cubicBezTo>
                    <a:pt x="706" y="10705"/>
                    <a:pt x="487" y="10960"/>
                    <a:pt x="487" y="11271"/>
                  </a:cubicBezTo>
                  <a:lnTo>
                    <a:pt x="487" y="13737"/>
                  </a:lnTo>
                  <a:cubicBezTo>
                    <a:pt x="487" y="14049"/>
                    <a:pt x="706" y="14304"/>
                    <a:pt x="974" y="14304"/>
                  </a:cubicBezTo>
                  <a:lnTo>
                    <a:pt x="3015" y="14304"/>
                  </a:lnTo>
                  <a:lnTo>
                    <a:pt x="3015" y="17244"/>
                  </a:lnTo>
                  <a:lnTo>
                    <a:pt x="1350" y="17244"/>
                  </a:lnTo>
                  <a:cubicBezTo>
                    <a:pt x="1243" y="17244"/>
                    <a:pt x="1156" y="17345"/>
                    <a:pt x="1156" y="17470"/>
                  </a:cubicBezTo>
                  <a:lnTo>
                    <a:pt x="1156" y="19454"/>
                  </a:lnTo>
                  <a:lnTo>
                    <a:pt x="274" y="19454"/>
                  </a:lnTo>
                  <a:cubicBezTo>
                    <a:pt x="124" y="19454"/>
                    <a:pt x="0" y="19598"/>
                    <a:pt x="0" y="19773"/>
                  </a:cubicBezTo>
                  <a:lnTo>
                    <a:pt x="0" y="21281"/>
                  </a:lnTo>
                  <a:cubicBezTo>
                    <a:pt x="0" y="21456"/>
                    <a:pt x="124" y="21600"/>
                    <a:pt x="274" y="21600"/>
                  </a:cubicBezTo>
                  <a:lnTo>
                    <a:pt x="2579" y="21600"/>
                  </a:lnTo>
                  <a:cubicBezTo>
                    <a:pt x="2729" y="21600"/>
                    <a:pt x="2853" y="21456"/>
                    <a:pt x="2853" y="21281"/>
                  </a:cubicBezTo>
                  <a:lnTo>
                    <a:pt x="2853" y="19773"/>
                  </a:lnTo>
                  <a:cubicBezTo>
                    <a:pt x="2853" y="19599"/>
                    <a:pt x="2729" y="19454"/>
                    <a:pt x="2579" y="19454"/>
                  </a:cubicBezTo>
                  <a:lnTo>
                    <a:pt x="1697" y="19454"/>
                  </a:lnTo>
                  <a:lnTo>
                    <a:pt x="1697" y="18111"/>
                  </a:lnTo>
                  <a:cubicBezTo>
                    <a:pt x="1697" y="17987"/>
                    <a:pt x="1784" y="17885"/>
                    <a:pt x="1891" y="17885"/>
                  </a:cubicBezTo>
                  <a:lnTo>
                    <a:pt x="4629" y="17885"/>
                  </a:lnTo>
                  <a:cubicBezTo>
                    <a:pt x="4736" y="17885"/>
                    <a:pt x="4824" y="17987"/>
                    <a:pt x="4824" y="18111"/>
                  </a:cubicBezTo>
                  <a:lnTo>
                    <a:pt x="4824" y="19454"/>
                  </a:lnTo>
                  <a:lnTo>
                    <a:pt x="3941" y="19454"/>
                  </a:lnTo>
                  <a:cubicBezTo>
                    <a:pt x="3791" y="19454"/>
                    <a:pt x="3668" y="19598"/>
                    <a:pt x="3668" y="19773"/>
                  </a:cubicBezTo>
                  <a:lnTo>
                    <a:pt x="3668" y="21281"/>
                  </a:lnTo>
                  <a:cubicBezTo>
                    <a:pt x="3668" y="21456"/>
                    <a:pt x="3791" y="21600"/>
                    <a:pt x="3941" y="21600"/>
                  </a:cubicBezTo>
                  <a:lnTo>
                    <a:pt x="6247" y="21600"/>
                  </a:lnTo>
                  <a:cubicBezTo>
                    <a:pt x="6397" y="21600"/>
                    <a:pt x="6519" y="21456"/>
                    <a:pt x="6519" y="21281"/>
                  </a:cubicBezTo>
                  <a:lnTo>
                    <a:pt x="6519" y="19773"/>
                  </a:lnTo>
                  <a:cubicBezTo>
                    <a:pt x="6519" y="19599"/>
                    <a:pt x="6397" y="19454"/>
                    <a:pt x="6247" y="19454"/>
                  </a:cubicBezTo>
                  <a:lnTo>
                    <a:pt x="5365" y="19454"/>
                  </a:lnTo>
                  <a:lnTo>
                    <a:pt x="5365" y="17470"/>
                  </a:lnTo>
                  <a:cubicBezTo>
                    <a:pt x="5365" y="17345"/>
                    <a:pt x="5277" y="17244"/>
                    <a:pt x="5170" y="17244"/>
                  </a:cubicBezTo>
                  <a:lnTo>
                    <a:pt x="3556" y="17244"/>
                  </a:lnTo>
                  <a:lnTo>
                    <a:pt x="3556" y="14304"/>
                  </a:lnTo>
                  <a:lnTo>
                    <a:pt x="5549" y="14304"/>
                  </a:lnTo>
                  <a:cubicBezTo>
                    <a:pt x="5816" y="14304"/>
                    <a:pt x="6035" y="14049"/>
                    <a:pt x="6035" y="13737"/>
                  </a:cubicBezTo>
                  <a:lnTo>
                    <a:pt x="6035" y="11271"/>
                  </a:lnTo>
                  <a:cubicBezTo>
                    <a:pt x="6035" y="10960"/>
                    <a:pt x="5816" y="10705"/>
                    <a:pt x="5549" y="10705"/>
                  </a:cubicBezTo>
                  <a:lnTo>
                    <a:pt x="3556" y="10705"/>
                  </a:lnTo>
                  <a:lnTo>
                    <a:pt x="3556" y="8179"/>
                  </a:lnTo>
                  <a:cubicBezTo>
                    <a:pt x="3556" y="8055"/>
                    <a:pt x="3643" y="7951"/>
                    <a:pt x="3750" y="7951"/>
                  </a:cubicBezTo>
                  <a:lnTo>
                    <a:pt x="10530" y="7951"/>
                  </a:lnTo>
                  <a:lnTo>
                    <a:pt x="10530" y="10705"/>
                  </a:lnTo>
                  <a:lnTo>
                    <a:pt x="8513" y="10705"/>
                  </a:lnTo>
                  <a:cubicBezTo>
                    <a:pt x="8246" y="10705"/>
                    <a:pt x="8026" y="10960"/>
                    <a:pt x="8026" y="11271"/>
                  </a:cubicBezTo>
                  <a:lnTo>
                    <a:pt x="8026" y="13737"/>
                  </a:lnTo>
                  <a:cubicBezTo>
                    <a:pt x="8026" y="14049"/>
                    <a:pt x="8246" y="14304"/>
                    <a:pt x="8513" y="14304"/>
                  </a:cubicBezTo>
                  <a:lnTo>
                    <a:pt x="10530" y="14304"/>
                  </a:lnTo>
                  <a:lnTo>
                    <a:pt x="10530" y="17244"/>
                  </a:lnTo>
                  <a:lnTo>
                    <a:pt x="8890" y="17244"/>
                  </a:lnTo>
                  <a:cubicBezTo>
                    <a:pt x="8783" y="17244"/>
                    <a:pt x="8696" y="17345"/>
                    <a:pt x="8696" y="17470"/>
                  </a:cubicBezTo>
                  <a:lnTo>
                    <a:pt x="8696" y="19454"/>
                  </a:lnTo>
                  <a:lnTo>
                    <a:pt x="7790" y="19454"/>
                  </a:lnTo>
                  <a:cubicBezTo>
                    <a:pt x="7640" y="19454"/>
                    <a:pt x="7516" y="19598"/>
                    <a:pt x="7516" y="19773"/>
                  </a:cubicBezTo>
                  <a:lnTo>
                    <a:pt x="7516" y="21281"/>
                  </a:lnTo>
                  <a:cubicBezTo>
                    <a:pt x="7516" y="21456"/>
                    <a:pt x="7640" y="21600"/>
                    <a:pt x="7790" y="21600"/>
                  </a:cubicBezTo>
                  <a:lnTo>
                    <a:pt x="10095" y="21600"/>
                  </a:lnTo>
                  <a:cubicBezTo>
                    <a:pt x="10245" y="21600"/>
                    <a:pt x="10367" y="21456"/>
                    <a:pt x="10367" y="21281"/>
                  </a:cubicBezTo>
                  <a:lnTo>
                    <a:pt x="10367" y="19773"/>
                  </a:lnTo>
                  <a:cubicBezTo>
                    <a:pt x="10367" y="19599"/>
                    <a:pt x="10245" y="19454"/>
                    <a:pt x="10095" y="19454"/>
                  </a:cubicBezTo>
                  <a:lnTo>
                    <a:pt x="9237" y="19454"/>
                  </a:lnTo>
                  <a:lnTo>
                    <a:pt x="9237" y="18111"/>
                  </a:lnTo>
                  <a:cubicBezTo>
                    <a:pt x="9237" y="17987"/>
                    <a:pt x="9324" y="17885"/>
                    <a:pt x="9431" y="17885"/>
                  </a:cubicBezTo>
                  <a:lnTo>
                    <a:pt x="12169" y="17885"/>
                  </a:lnTo>
                  <a:cubicBezTo>
                    <a:pt x="12276" y="17885"/>
                    <a:pt x="12363" y="17987"/>
                    <a:pt x="12363" y="18111"/>
                  </a:cubicBezTo>
                  <a:lnTo>
                    <a:pt x="12363" y="19454"/>
                  </a:lnTo>
                  <a:lnTo>
                    <a:pt x="11505" y="19454"/>
                  </a:lnTo>
                  <a:cubicBezTo>
                    <a:pt x="11355" y="19454"/>
                    <a:pt x="11233" y="19599"/>
                    <a:pt x="11233" y="19773"/>
                  </a:cubicBezTo>
                  <a:lnTo>
                    <a:pt x="11233" y="21281"/>
                  </a:lnTo>
                  <a:cubicBezTo>
                    <a:pt x="11233" y="21456"/>
                    <a:pt x="11355" y="21600"/>
                    <a:pt x="11505" y="21600"/>
                  </a:cubicBezTo>
                  <a:lnTo>
                    <a:pt x="13810" y="21600"/>
                  </a:lnTo>
                  <a:cubicBezTo>
                    <a:pt x="13960" y="21600"/>
                    <a:pt x="14084" y="21456"/>
                    <a:pt x="14084" y="21281"/>
                  </a:cubicBezTo>
                  <a:lnTo>
                    <a:pt x="14084" y="19773"/>
                  </a:lnTo>
                  <a:cubicBezTo>
                    <a:pt x="14084" y="19599"/>
                    <a:pt x="13960" y="19454"/>
                    <a:pt x="13810" y="19454"/>
                  </a:cubicBezTo>
                  <a:lnTo>
                    <a:pt x="12904" y="19454"/>
                  </a:lnTo>
                  <a:lnTo>
                    <a:pt x="12904" y="17470"/>
                  </a:lnTo>
                  <a:cubicBezTo>
                    <a:pt x="12904" y="17345"/>
                    <a:pt x="12817" y="17244"/>
                    <a:pt x="12710" y="17244"/>
                  </a:cubicBezTo>
                  <a:lnTo>
                    <a:pt x="11070" y="17244"/>
                  </a:lnTo>
                  <a:lnTo>
                    <a:pt x="11070" y="14304"/>
                  </a:lnTo>
                  <a:lnTo>
                    <a:pt x="13087" y="14304"/>
                  </a:lnTo>
                  <a:cubicBezTo>
                    <a:pt x="13354" y="14304"/>
                    <a:pt x="13574" y="14049"/>
                    <a:pt x="13574" y="13737"/>
                  </a:cubicBezTo>
                  <a:lnTo>
                    <a:pt x="13574" y="11271"/>
                  </a:lnTo>
                  <a:cubicBezTo>
                    <a:pt x="13574" y="10960"/>
                    <a:pt x="13354" y="10705"/>
                    <a:pt x="13087" y="10705"/>
                  </a:cubicBezTo>
                  <a:lnTo>
                    <a:pt x="11070" y="10705"/>
                  </a:lnTo>
                  <a:lnTo>
                    <a:pt x="11070" y="7951"/>
                  </a:lnTo>
                  <a:lnTo>
                    <a:pt x="17850" y="7951"/>
                  </a:lnTo>
                  <a:cubicBezTo>
                    <a:pt x="17957" y="7951"/>
                    <a:pt x="18044" y="8055"/>
                    <a:pt x="18044" y="8179"/>
                  </a:cubicBezTo>
                  <a:lnTo>
                    <a:pt x="18044" y="10705"/>
                  </a:lnTo>
                  <a:lnTo>
                    <a:pt x="16051" y="10705"/>
                  </a:lnTo>
                  <a:cubicBezTo>
                    <a:pt x="15784" y="10705"/>
                    <a:pt x="15565" y="10960"/>
                    <a:pt x="15565" y="11271"/>
                  </a:cubicBezTo>
                  <a:lnTo>
                    <a:pt x="15565" y="13737"/>
                  </a:lnTo>
                  <a:cubicBezTo>
                    <a:pt x="15565" y="14049"/>
                    <a:pt x="15784" y="14304"/>
                    <a:pt x="16051" y="14304"/>
                  </a:cubicBezTo>
                  <a:lnTo>
                    <a:pt x="18044" y="14304"/>
                  </a:lnTo>
                  <a:lnTo>
                    <a:pt x="18044" y="17244"/>
                  </a:lnTo>
                  <a:lnTo>
                    <a:pt x="16430" y="17244"/>
                  </a:lnTo>
                  <a:cubicBezTo>
                    <a:pt x="16323" y="17244"/>
                    <a:pt x="16235" y="17345"/>
                    <a:pt x="16235" y="17470"/>
                  </a:cubicBezTo>
                  <a:lnTo>
                    <a:pt x="16235" y="19454"/>
                  </a:lnTo>
                  <a:lnTo>
                    <a:pt x="15353" y="19454"/>
                  </a:lnTo>
                  <a:cubicBezTo>
                    <a:pt x="15203" y="19454"/>
                    <a:pt x="15079" y="19599"/>
                    <a:pt x="15079" y="19773"/>
                  </a:cubicBezTo>
                  <a:lnTo>
                    <a:pt x="15079" y="21281"/>
                  </a:lnTo>
                  <a:cubicBezTo>
                    <a:pt x="15079" y="21456"/>
                    <a:pt x="15203" y="21600"/>
                    <a:pt x="15353" y="21600"/>
                  </a:cubicBezTo>
                  <a:lnTo>
                    <a:pt x="17659" y="21600"/>
                  </a:lnTo>
                  <a:cubicBezTo>
                    <a:pt x="17809" y="21600"/>
                    <a:pt x="17931" y="21456"/>
                    <a:pt x="17931" y="21281"/>
                  </a:cubicBezTo>
                  <a:lnTo>
                    <a:pt x="17931" y="19773"/>
                  </a:lnTo>
                  <a:cubicBezTo>
                    <a:pt x="17931" y="19599"/>
                    <a:pt x="17809" y="19454"/>
                    <a:pt x="17659" y="19454"/>
                  </a:cubicBezTo>
                  <a:lnTo>
                    <a:pt x="16776" y="19454"/>
                  </a:lnTo>
                  <a:lnTo>
                    <a:pt x="16776" y="18111"/>
                  </a:lnTo>
                  <a:cubicBezTo>
                    <a:pt x="16776" y="17987"/>
                    <a:pt x="16864" y="17885"/>
                    <a:pt x="16971" y="17885"/>
                  </a:cubicBezTo>
                  <a:lnTo>
                    <a:pt x="19709" y="17885"/>
                  </a:lnTo>
                  <a:cubicBezTo>
                    <a:pt x="19816" y="17885"/>
                    <a:pt x="19903" y="17987"/>
                    <a:pt x="19903" y="18111"/>
                  </a:cubicBezTo>
                  <a:lnTo>
                    <a:pt x="19903" y="19454"/>
                  </a:lnTo>
                  <a:lnTo>
                    <a:pt x="19021" y="19454"/>
                  </a:lnTo>
                  <a:cubicBezTo>
                    <a:pt x="18871" y="19454"/>
                    <a:pt x="18747" y="19599"/>
                    <a:pt x="18747" y="19773"/>
                  </a:cubicBezTo>
                  <a:lnTo>
                    <a:pt x="18747" y="21281"/>
                  </a:lnTo>
                  <a:cubicBezTo>
                    <a:pt x="18747" y="21456"/>
                    <a:pt x="18871" y="21600"/>
                    <a:pt x="19021" y="21600"/>
                  </a:cubicBezTo>
                  <a:lnTo>
                    <a:pt x="21326" y="21600"/>
                  </a:lnTo>
                  <a:cubicBezTo>
                    <a:pt x="21476" y="21600"/>
                    <a:pt x="21600" y="21456"/>
                    <a:pt x="21600" y="21281"/>
                  </a:cubicBezTo>
                  <a:lnTo>
                    <a:pt x="21600" y="19773"/>
                  </a:lnTo>
                  <a:cubicBezTo>
                    <a:pt x="21600" y="19599"/>
                    <a:pt x="21476" y="19454"/>
                    <a:pt x="21326" y="19454"/>
                  </a:cubicBezTo>
                  <a:lnTo>
                    <a:pt x="20444" y="19454"/>
                  </a:lnTo>
                  <a:lnTo>
                    <a:pt x="20444" y="17470"/>
                  </a:lnTo>
                  <a:cubicBezTo>
                    <a:pt x="20444" y="17345"/>
                    <a:pt x="20357" y="17244"/>
                    <a:pt x="20250" y="17244"/>
                  </a:cubicBezTo>
                  <a:lnTo>
                    <a:pt x="18585" y="17244"/>
                  </a:lnTo>
                  <a:lnTo>
                    <a:pt x="18585" y="14304"/>
                  </a:lnTo>
                  <a:lnTo>
                    <a:pt x="20626" y="14304"/>
                  </a:lnTo>
                  <a:cubicBezTo>
                    <a:pt x="20894" y="14304"/>
                    <a:pt x="21113" y="14049"/>
                    <a:pt x="21113" y="13737"/>
                  </a:cubicBezTo>
                  <a:lnTo>
                    <a:pt x="21113" y="11271"/>
                  </a:lnTo>
                  <a:cubicBezTo>
                    <a:pt x="21113" y="10960"/>
                    <a:pt x="20894" y="10705"/>
                    <a:pt x="20626" y="10705"/>
                  </a:cubicBezTo>
                  <a:lnTo>
                    <a:pt x="18585" y="10705"/>
                  </a:lnTo>
                  <a:lnTo>
                    <a:pt x="18585" y="7550"/>
                  </a:lnTo>
                  <a:cubicBezTo>
                    <a:pt x="18585" y="7425"/>
                    <a:pt x="18498" y="7322"/>
                    <a:pt x="18390" y="7322"/>
                  </a:cubicBezTo>
                  <a:lnTo>
                    <a:pt x="11070" y="7322"/>
                  </a:lnTo>
                  <a:lnTo>
                    <a:pt x="11070" y="4181"/>
                  </a:lnTo>
                  <a:lnTo>
                    <a:pt x="13626" y="4181"/>
                  </a:lnTo>
                  <a:cubicBezTo>
                    <a:pt x="13894" y="4181"/>
                    <a:pt x="14113" y="3926"/>
                    <a:pt x="14113" y="3615"/>
                  </a:cubicBezTo>
                  <a:lnTo>
                    <a:pt x="14113" y="566"/>
                  </a:lnTo>
                  <a:cubicBezTo>
                    <a:pt x="14113" y="255"/>
                    <a:pt x="13894" y="0"/>
                    <a:pt x="13626" y="0"/>
                  </a:cubicBezTo>
                  <a:lnTo>
                    <a:pt x="10800" y="0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89" name="More Importantly, Interoperability is Required"/>
          <p:cNvSpPr txBox="1"/>
          <p:nvPr/>
        </p:nvSpPr>
        <p:spPr>
          <a:xfrm>
            <a:off x="3246472" y="2386613"/>
            <a:ext cx="15185153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0000"/>
              </a:lnSpc>
              <a:defRPr sz="6400" spc="-200">
                <a:solidFill>
                  <a:schemeClr val="accent2">
                    <a:lumOff val="-9999"/>
                  </a:schemeClr>
                </a:solidFill>
              </a:defRPr>
            </a:lvl1pPr>
          </a:lstStyle>
          <a:p>
            <a:r>
              <a:t>More Importantly, Interoperability is Required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Rectangle"/>
          <p:cNvSpPr/>
          <p:nvPr/>
        </p:nvSpPr>
        <p:spPr>
          <a:xfrm>
            <a:off x="888160" y="1828170"/>
            <a:ext cx="12261341" cy="10974054"/>
          </a:xfrm>
          <a:prstGeom prst="rect">
            <a:avLst/>
          </a:prstGeom>
          <a:solidFill>
            <a:srgbClr val="74DDA4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DDDDDD"/>
                </a:solidFill>
              </a:defRPr>
            </a:pPr>
            <a:endParaRPr/>
          </a:p>
        </p:txBody>
      </p:sp>
      <p:sp>
        <p:nvSpPr>
          <p:cNvPr id="24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Interoperability &amp; Command class</a:t>
            </a:r>
          </a:p>
        </p:txBody>
      </p:sp>
      <p:sp>
        <p:nvSpPr>
          <p:cNvPr id="2495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3358548" y="2111784"/>
            <a:ext cx="10146032" cy="10058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3600" b="1"/>
            </a:pPr>
            <a:endParaRPr/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</a:pPr>
            <a:r>
              <a:t>The device is well described: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="1"/>
            </a:pPr>
            <a:r>
              <a:t>Role Device Class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>
                <a:solidFill>
                  <a:srgbClr val="A7A7A7"/>
                </a:solidFill>
              </a:defRPr>
            </a:pPr>
            <a:r>
              <a:t>Defines the role in the network.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 b="1">
                <a:solidFill>
                  <a:srgbClr val="535353"/>
                </a:solidFill>
              </a:defRPr>
            </a:pPr>
            <a:r>
              <a:t>Device Classes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Describes the type and functionality of a device.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 b="1"/>
            </a:pPr>
            <a:r>
              <a:t>Command classes</a:t>
            </a:r>
          </a:p>
          <a:p>
            <a:pPr marL="0" lvl="1" indent="2286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The grammar for the Z-Wave language.</a:t>
            </a:r>
          </a:p>
        </p:txBody>
      </p:sp>
      <p:sp>
        <p:nvSpPr>
          <p:cNvPr id="249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97" name="How does Z-Wave ensure Interoperability?"/>
          <p:cNvSpPr txBox="1"/>
          <p:nvPr/>
        </p:nvSpPr>
        <p:spPr>
          <a:xfrm>
            <a:off x="13453174" y="2812279"/>
            <a:ext cx="9707565" cy="19659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754">
              <a:lnSpc>
                <a:spcPct val="95000"/>
              </a:lnSpc>
              <a:spcBef>
                <a:spcPts val="2400"/>
              </a:spcBef>
              <a:buClr>
                <a:srgbClr val="D91E2A"/>
              </a:buClr>
              <a:buFont typeface="Wingdings"/>
              <a:defRPr sz="6000" b="1">
                <a:solidFill>
                  <a:srgbClr val="A7A7A7"/>
                </a:solidFill>
              </a:defRPr>
            </a:lvl1pPr>
          </a:lstStyle>
          <a:p>
            <a:r>
              <a:rPr dirty="0"/>
              <a:t>How does Z-Wave ensure Interoperability?</a:t>
            </a:r>
          </a:p>
        </p:txBody>
      </p:sp>
      <p:sp>
        <p:nvSpPr>
          <p:cNvPr id="2498" name="Line"/>
          <p:cNvSpPr/>
          <p:nvPr/>
        </p:nvSpPr>
        <p:spPr>
          <a:xfrm>
            <a:off x="13626182" y="7340596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499" name="Line"/>
          <p:cNvSpPr/>
          <p:nvPr/>
        </p:nvSpPr>
        <p:spPr>
          <a:xfrm>
            <a:off x="13626182" y="8625574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0" name="Line"/>
          <p:cNvSpPr/>
          <p:nvPr/>
        </p:nvSpPr>
        <p:spPr>
          <a:xfrm>
            <a:off x="13626182" y="9915654"/>
            <a:ext cx="8683424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503" name="Group 14"/>
          <p:cNvGrpSpPr/>
          <p:nvPr/>
        </p:nvGrpSpPr>
        <p:grpSpPr>
          <a:xfrm>
            <a:off x="1754880" y="6345578"/>
            <a:ext cx="3457951" cy="3711845"/>
            <a:chOff x="0" y="0"/>
            <a:chExt cx="3457950" cy="3711843"/>
          </a:xfrm>
        </p:grpSpPr>
        <p:pic>
          <p:nvPicPr>
            <p:cNvPr id="2501" name="Picture 9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43" y="-1"/>
              <a:ext cx="3028708" cy="2996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2" name="Picture 11" descr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6075"/>
              <a:ext cx="1979710" cy="3405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4" name="Picture 13" descr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807" y="4720887"/>
            <a:ext cx="4498323" cy="4840195"/>
          </a:xfrm>
          <a:prstGeom prst="rect">
            <a:avLst/>
          </a:prstGeom>
          <a:ln w="12700">
            <a:miter lim="400000"/>
          </a:ln>
        </p:spPr>
      </p:pic>
      <p:sp>
        <p:nvSpPr>
          <p:cNvPr id="2505" name="Straight Arrow Connector 16"/>
          <p:cNvSpPr/>
          <p:nvPr/>
        </p:nvSpPr>
        <p:spPr>
          <a:xfrm>
            <a:off x="5740027" y="7537661"/>
            <a:ext cx="4832305" cy="1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6" name="Straight Arrow Connector 17"/>
          <p:cNvSpPr/>
          <p:nvPr/>
        </p:nvSpPr>
        <p:spPr>
          <a:xfrm flipH="1">
            <a:off x="5740027" y="8676374"/>
            <a:ext cx="4832305" cy="1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507" name="Text Box 65"/>
          <p:cNvSpPr txBox="1"/>
          <p:nvPr/>
        </p:nvSpPr>
        <p:spPr>
          <a:xfrm>
            <a:off x="6334591" y="6543685"/>
            <a:ext cx="3349696" cy="8522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Welcome to the network.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algn="ctr"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I’m a </a:t>
            </a:r>
            <a:r>
              <a:rPr b="1"/>
              <a:t>Controller</a:t>
            </a:r>
            <a:r>
              <a:t>.</a:t>
            </a:r>
          </a:p>
        </p:txBody>
      </p:sp>
      <p:sp>
        <p:nvSpPr>
          <p:cNvPr id="2508" name="Text Box 66"/>
          <p:cNvSpPr txBox="1"/>
          <p:nvPr/>
        </p:nvSpPr>
        <p:spPr>
          <a:xfrm>
            <a:off x="6464536" y="8030043"/>
            <a:ext cx="3137764" cy="4839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Calibri"/>
              </a:defRPr>
            </a:pPr>
            <a:r>
              <a:t>I’m an </a:t>
            </a:r>
            <a:r>
              <a:rPr b="1"/>
              <a:t>Always-On-Slave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0" name="House - Wireless Thread.png" descr="House - Wireless Thre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23"/>
            <a:ext cx="24384001" cy="708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691" name="Circle"/>
          <p:cNvSpPr/>
          <p:nvPr/>
        </p:nvSpPr>
        <p:spPr>
          <a:xfrm>
            <a:off x="8952495" y="3618495"/>
            <a:ext cx="6479011" cy="6479010"/>
          </a:xfrm>
          <a:prstGeom prst="ellipse">
            <a:avLst/>
          </a:prstGeom>
          <a:solidFill>
            <a:srgbClr val="FFFFFF">
              <a:alpha val="81883"/>
            </a:srgbClr>
          </a:solidFill>
          <a:ln w="12700">
            <a:miter lim="400000"/>
          </a:ln>
          <a:effectLst>
            <a:outerShdw blurRad="127000" dist="68122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pic>
        <p:nvPicPr>
          <p:cNvPr id="2692" name="Z-Wave_Plus_Badge_Small_RGB_1000x810px_v3.1.png" descr="Z-Wave_Plus_Badge_Small_RGB_1000x810px_v3.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73" y="5184680"/>
            <a:ext cx="4131655" cy="3346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Line"/>
          <p:cNvSpPr/>
          <p:nvPr/>
        </p:nvSpPr>
        <p:spPr>
          <a:xfrm flipV="1">
            <a:off x="6101990" y="5280236"/>
            <a:ext cx="2232826" cy="270369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29" name="Line"/>
          <p:cNvSpPr/>
          <p:nvPr/>
        </p:nvSpPr>
        <p:spPr>
          <a:xfrm>
            <a:off x="18244929" y="6888229"/>
            <a:ext cx="2139223" cy="1909489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0" name="Line"/>
          <p:cNvSpPr/>
          <p:nvPr/>
        </p:nvSpPr>
        <p:spPr>
          <a:xfrm flipV="1">
            <a:off x="18049492" y="3157996"/>
            <a:ext cx="2684958" cy="2207762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1" name="Line"/>
          <p:cNvSpPr/>
          <p:nvPr/>
        </p:nvSpPr>
        <p:spPr>
          <a:xfrm flipV="1">
            <a:off x="10004219" y="1982507"/>
            <a:ext cx="2543310" cy="1456276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2" name="Line"/>
          <p:cNvSpPr/>
          <p:nvPr/>
        </p:nvSpPr>
        <p:spPr>
          <a:xfrm>
            <a:off x="6573775" y="2160529"/>
            <a:ext cx="1631464" cy="1195938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3" name="Line"/>
          <p:cNvSpPr/>
          <p:nvPr/>
        </p:nvSpPr>
        <p:spPr>
          <a:xfrm flipV="1">
            <a:off x="2190917" y="2381106"/>
            <a:ext cx="2575034" cy="252019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4" name="Line"/>
          <p:cNvSpPr/>
          <p:nvPr/>
        </p:nvSpPr>
        <p:spPr>
          <a:xfrm flipH="1" flipV="1">
            <a:off x="2311423" y="6669906"/>
            <a:ext cx="2334022" cy="211376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5" name="Line"/>
          <p:cNvSpPr/>
          <p:nvPr/>
        </p:nvSpPr>
        <p:spPr>
          <a:xfrm flipH="1">
            <a:off x="6516828" y="7868756"/>
            <a:ext cx="4693337" cy="957899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6" name="Line"/>
          <p:cNvSpPr/>
          <p:nvPr/>
        </p:nvSpPr>
        <p:spPr>
          <a:xfrm flipV="1">
            <a:off x="13703491" y="6341527"/>
            <a:ext cx="2344963" cy="581116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7" name="Line"/>
          <p:cNvSpPr/>
          <p:nvPr/>
        </p:nvSpPr>
        <p:spPr>
          <a:xfrm flipV="1">
            <a:off x="12716014" y="2772005"/>
            <a:ext cx="822281" cy="3612013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8" name="Line"/>
          <p:cNvSpPr/>
          <p:nvPr/>
        </p:nvSpPr>
        <p:spPr>
          <a:xfrm flipH="1" flipV="1">
            <a:off x="9924565" y="5324293"/>
            <a:ext cx="1199176" cy="1199177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39" name="Circle"/>
          <p:cNvSpPr/>
          <p:nvPr/>
        </p:nvSpPr>
        <p:spPr>
          <a:xfrm>
            <a:off x="4274038" y="251679"/>
            <a:ext cx="2540505" cy="2540505"/>
          </a:xfrm>
          <a:prstGeom prst="ellipse">
            <a:avLst/>
          </a:prstGeom>
          <a:solidFill>
            <a:srgbClr val="CF608A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0" name="Circle"/>
          <p:cNvSpPr/>
          <p:nvPr/>
        </p:nvSpPr>
        <p:spPr>
          <a:xfrm>
            <a:off x="19845725" y="7978233"/>
            <a:ext cx="2540504" cy="2540505"/>
          </a:xfrm>
          <a:prstGeom prst="ellipse">
            <a:avLst/>
          </a:prstGeom>
          <a:solidFill>
            <a:srgbClr val="CDA6C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1" name="Circle"/>
          <p:cNvSpPr/>
          <p:nvPr/>
        </p:nvSpPr>
        <p:spPr>
          <a:xfrm>
            <a:off x="12195867" y="251679"/>
            <a:ext cx="2997705" cy="299770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2" name="Circle"/>
          <p:cNvSpPr/>
          <p:nvPr/>
        </p:nvSpPr>
        <p:spPr>
          <a:xfrm>
            <a:off x="4274038" y="7673104"/>
            <a:ext cx="2997705" cy="2997704"/>
          </a:xfrm>
          <a:prstGeom prst="ellipse">
            <a:avLst/>
          </a:prstGeom>
          <a:solidFill>
            <a:srgbClr val="94D4FE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43" name="mensuo-2.png" descr="mensuo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45" y="8258410"/>
            <a:ext cx="1827092" cy="18270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4" name="Shape"/>
          <p:cNvSpPr/>
          <p:nvPr/>
        </p:nvSpPr>
        <p:spPr>
          <a:xfrm>
            <a:off x="12822290" y="804005"/>
            <a:ext cx="852910" cy="191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2441" y="0"/>
                </a:moveTo>
                <a:cubicBezTo>
                  <a:pt x="2157" y="0"/>
                  <a:pt x="1879" y="20"/>
                  <a:pt x="1612" y="64"/>
                </a:cubicBezTo>
                <a:cubicBezTo>
                  <a:pt x="934" y="174"/>
                  <a:pt x="401" y="412"/>
                  <a:pt x="154" y="714"/>
                </a:cubicBezTo>
                <a:cubicBezTo>
                  <a:pt x="7" y="904"/>
                  <a:pt x="0" y="1187"/>
                  <a:pt x="0" y="1662"/>
                </a:cubicBezTo>
                <a:lnTo>
                  <a:pt x="0" y="19542"/>
                </a:lnTo>
                <a:cubicBezTo>
                  <a:pt x="0" y="20016"/>
                  <a:pt x="7" y="20299"/>
                  <a:pt x="154" y="20489"/>
                </a:cubicBezTo>
                <a:cubicBezTo>
                  <a:pt x="401" y="20791"/>
                  <a:pt x="934" y="21035"/>
                  <a:pt x="1612" y="21145"/>
                </a:cubicBezTo>
                <a:cubicBezTo>
                  <a:pt x="1879" y="21188"/>
                  <a:pt x="2157" y="21208"/>
                  <a:pt x="2441" y="21208"/>
                </a:cubicBezTo>
                <a:cubicBezTo>
                  <a:pt x="2726" y="21208"/>
                  <a:pt x="3015" y="21188"/>
                  <a:pt x="3283" y="21145"/>
                </a:cubicBezTo>
                <a:cubicBezTo>
                  <a:pt x="3961" y="21035"/>
                  <a:pt x="4494" y="20791"/>
                  <a:pt x="4741" y="20489"/>
                </a:cubicBezTo>
                <a:cubicBezTo>
                  <a:pt x="4789" y="20426"/>
                  <a:pt x="4766" y="20263"/>
                  <a:pt x="4788" y="20177"/>
                </a:cubicBezTo>
                <a:lnTo>
                  <a:pt x="4907" y="20177"/>
                </a:lnTo>
                <a:cubicBezTo>
                  <a:pt x="4907" y="20449"/>
                  <a:pt x="4912" y="20634"/>
                  <a:pt x="5001" y="20748"/>
                </a:cubicBezTo>
                <a:cubicBezTo>
                  <a:pt x="5160" y="20943"/>
                  <a:pt x="5502" y="21095"/>
                  <a:pt x="5938" y="21166"/>
                </a:cubicBezTo>
                <a:cubicBezTo>
                  <a:pt x="6110" y="21194"/>
                  <a:pt x="6288" y="21208"/>
                  <a:pt x="6471" y="21208"/>
                </a:cubicBezTo>
                <a:cubicBezTo>
                  <a:pt x="6654" y="21208"/>
                  <a:pt x="6832" y="21194"/>
                  <a:pt x="7004" y="21166"/>
                </a:cubicBezTo>
                <a:cubicBezTo>
                  <a:pt x="7440" y="21095"/>
                  <a:pt x="7794" y="20943"/>
                  <a:pt x="7952" y="20748"/>
                </a:cubicBezTo>
                <a:cubicBezTo>
                  <a:pt x="7979" y="20714"/>
                  <a:pt x="7974" y="20661"/>
                  <a:pt x="7988" y="20616"/>
                </a:cubicBezTo>
                <a:cubicBezTo>
                  <a:pt x="8010" y="20714"/>
                  <a:pt x="8041" y="20811"/>
                  <a:pt x="8095" y="20880"/>
                </a:cubicBezTo>
                <a:cubicBezTo>
                  <a:pt x="8341" y="21183"/>
                  <a:pt x="8874" y="21421"/>
                  <a:pt x="9552" y="21531"/>
                </a:cubicBezTo>
                <a:cubicBezTo>
                  <a:pt x="9820" y="21575"/>
                  <a:pt x="10097" y="21600"/>
                  <a:pt x="10382" y="21600"/>
                </a:cubicBezTo>
                <a:cubicBezTo>
                  <a:pt x="10667" y="21600"/>
                  <a:pt x="10944" y="21575"/>
                  <a:pt x="11212" y="21531"/>
                </a:cubicBezTo>
                <a:cubicBezTo>
                  <a:pt x="11632" y="21463"/>
                  <a:pt x="11991" y="21344"/>
                  <a:pt x="12266" y="21193"/>
                </a:cubicBezTo>
                <a:cubicBezTo>
                  <a:pt x="12430" y="21201"/>
                  <a:pt x="12599" y="21208"/>
                  <a:pt x="12764" y="21208"/>
                </a:cubicBezTo>
                <a:cubicBezTo>
                  <a:pt x="13252" y="21208"/>
                  <a:pt x="13740" y="21172"/>
                  <a:pt x="14198" y="21097"/>
                </a:cubicBezTo>
                <a:cubicBezTo>
                  <a:pt x="14988" y="20969"/>
                  <a:pt x="15645" y="20733"/>
                  <a:pt x="16130" y="20436"/>
                </a:cubicBezTo>
                <a:cubicBezTo>
                  <a:pt x="16440" y="20758"/>
                  <a:pt x="17023" y="21014"/>
                  <a:pt x="17765" y="21134"/>
                </a:cubicBezTo>
                <a:cubicBezTo>
                  <a:pt x="18079" y="21185"/>
                  <a:pt x="18404" y="21208"/>
                  <a:pt x="18737" y="21208"/>
                </a:cubicBezTo>
                <a:cubicBezTo>
                  <a:pt x="19071" y="21208"/>
                  <a:pt x="19408" y="21185"/>
                  <a:pt x="19721" y="21134"/>
                </a:cubicBezTo>
                <a:cubicBezTo>
                  <a:pt x="20515" y="21005"/>
                  <a:pt x="21139" y="20722"/>
                  <a:pt x="21428" y="20367"/>
                </a:cubicBezTo>
                <a:cubicBezTo>
                  <a:pt x="21600" y="20145"/>
                  <a:pt x="21594" y="19817"/>
                  <a:pt x="21594" y="19261"/>
                </a:cubicBezTo>
                <a:lnTo>
                  <a:pt x="21594" y="1947"/>
                </a:lnTo>
                <a:cubicBezTo>
                  <a:pt x="21594" y="1392"/>
                  <a:pt x="21600" y="1058"/>
                  <a:pt x="21428" y="836"/>
                </a:cubicBezTo>
                <a:cubicBezTo>
                  <a:pt x="21139" y="482"/>
                  <a:pt x="20515" y="203"/>
                  <a:pt x="19721" y="74"/>
                </a:cubicBezTo>
                <a:cubicBezTo>
                  <a:pt x="19408" y="23"/>
                  <a:pt x="19071" y="0"/>
                  <a:pt x="18737" y="0"/>
                </a:cubicBezTo>
                <a:cubicBezTo>
                  <a:pt x="18404" y="0"/>
                  <a:pt x="18079" y="23"/>
                  <a:pt x="17765" y="74"/>
                </a:cubicBezTo>
                <a:cubicBezTo>
                  <a:pt x="17024" y="195"/>
                  <a:pt x="16441" y="451"/>
                  <a:pt x="16130" y="773"/>
                </a:cubicBezTo>
                <a:cubicBezTo>
                  <a:pt x="15645" y="475"/>
                  <a:pt x="14988" y="240"/>
                  <a:pt x="14198" y="111"/>
                </a:cubicBezTo>
                <a:cubicBezTo>
                  <a:pt x="13740" y="37"/>
                  <a:pt x="13252" y="0"/>
                  <a:pt x="12764" y="0"/>
                </a:cubicBezTo>
                <a:cubicBezTo>
                  <a:pt x="12276" y="0"/>
                  <a:pt x="11789" y="37"/>
                  <a:pt x="11330" y="111"/>
                </a:cubicBezTo>
                <a:cubicBezTo>
                  <a:pt x="10970" y="170"/>
                  <a:pt x="10660" y="261"/>
                  <a:pt x="10358" y="360"/>
                </a:cubicBezTo>
                <a:lnTo>
                  <a:pt x="10358" y="275"/>
                </a:lnTo>
                <a:lnTo>
                  <a:pt x="7692" y="275"/>
                </a:lnTo>
                <a:cubicBezTo>
                  <a:pt x="7512" y="172"/>
                  <a:pt x="7286" y="83"/>
                  <a:pt x="7004" y="37"/>
                </a:cubicBezTo>
                <a:cubicBezTo>
                  <a:pt x="6832" y="9"/>
                  <a:pt x="6654" y="0"/>
                  <a:pt x="6471" y="0"/>
                </a:cubicBezTo>
                <a:cubicBezTo>
                  <a:pt x="6288" y="0"/>
                  <a:pt x="6110" y="9"/>
                  <a:pt x="5938" y="37"/>
                </a:cubicBezTo>
                <a:cubicBezTo>
                  <a:pt x="5656" y="83"/>
                  <a:pt x="5441" y="172"/>
                  <a:pt x="5262" y="275"/>
                </a:cubicBezTo>
                <a:lnTo>
                  <a:pt x="4041" y="275"/>
                </a:lnTo>
                <a:cubicBezTo>
                  <a:pt x="3816" y="187"/>
                  <a:pt x="3572" y="110"/>
                  <a:pt x="3283" y="64"/>
                </a:cubicBezTo>
                <a:cubicBezTo>
                  <a:pt x="3015" y="20"/>
                  <a:pt x="2726" y="0"/>
                  <a:pt x="2441" y="0"/>
                </a:cubicBezTo>
                <a:close/>
              </a:path>
            </a:pathLst>
          </a:custGeom>
          <a:solidFill>
            <a:schemeClr val="accent3">
              <a:satOff val="-39209"/>
              <a:lumOff val="31176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5" name="Shape"/>
          <p:cNvSpPr/>
          <p:nvPr/>
        </p:nvSpPr>
        <p:spPr>
          <a:xfrm>
            <a:off x="13702638" y="795043"/>
            <a:ext cx="852909" cy="191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2441" y="0"/>
                </a:moveTo>
                <a:cubicBezTo>
                  <a:pt x="2157" y="0"/>
                  <a:pt x="1879" y="20"/>
                  <a:pt x="1612" y="64"/>
                </a:cubicBezTo>
                <a:cubicBezTo>
                  <a:pt x="934" y="174"/>
                  <a:pt x="401" y="412"/>
                  <a:pt x="154" y="714"/>
                </a:cubicBezTo>
                <a:cubicBezTo>
                  <a:pt x="7" y="904"/>
                  <a:pt x="0" y="1187"/>
                  <a:pt x="0" y="1662"/>
                </a:cubicBezTo>
                <a:lnTo>
                  <a:pt x="0" y="19542"/>
                </a:lnTo>
                <a:cubicBezTo>
                  <a:pt x="0" y="20016"/>
                  <a:pt x="7" y="20299"/>
                  <a:pt x="154" y="20489"/>
                </a:cubicBezTo>
                <a:cubicBezTo>
                  <a:pt x="401" y="20791"/>
                  <a:pt x="934" y="21035"/>
                  <a:pt x="1612" y="21145"/>
                </a:cubicBezTo>
                <a:cubicBezTo>
                  <a:pt x="1879" y="21188"/>
                  <a:pt x="2157" y="21208"/>
                  <a:pt x="2441" y="21208"/>
                </a:cubicBezTo>
                <a:cubicBezTo>
                  <a:pt x="2726" y="21208"/>
                  <a:pt x="3015" y="21188"/>
                  <a:pt x="3283" y="21145"/>
                </a:cubicBezTo>
                <a:cubicBezTo>
                  <a:pt x="3961" y="21035"/>
                  <a:pt x="4494" y="20791"/>
                  <a:pt x="4741" y="20489"/>
                </a:cubicBezTo>
                <a:cubicBezTo>
                  <a:pt x="4789" y="20426"/>
                  <a:pt x="4766" y="20263"/>
                  <a:pt x="4788" y="20177"/>
                </a:cubicBezTo>
                <a:lnTo>
                  <a:pt x="4907" y="20177"/>
                </a:lnTo>
                <a:cubicBezTo>
                  <a:pt x="4907" y="20449"/>
                  <a:pt x="4912" y="20634"/>
                  <a:pt x="5001" y="20748"/>
                </a:cubicBezTo>
                <a:cubicBezTo>
                  <a:pt x="5160" y="20943"/>
                  <a:pt x="5502" y="21095"/>
                  <a:pt x="5938" y="21166"/>
                </a:cubicBezTo>
                <a:cubicBezTo>
                  <a:pt x="6110" y="21194"/>
                  <a:pt x="6288" y="21208"/>
                  <a:pt x="6471" y="21208"/>
                </a:cubicBezTo>
                <a:cubicBezTo>
                  <a:pt x="6654" y="21208"/>
                  <a:pt x="6832" y="21194"/>
                  <a:pt x="7004" y="21166"/>
                </a:cubicBezTo>
                <a:cubicBezTo>
                  <a:pt x="7440" y="21095"/>
                  <a:pt x="7794" y="20943"/>
                  <a:pt x="7952" y="20748"/>
                </a:cubicBezTo>
                <a:cubicBezTo>
                  <a:pt x="7979" y="20714"/>
                  <a:pt x="7974" y="20661"/>
                  <a:pt x="7988" y="20616"/>
                </a:cubicBezTo>
                <a:cubicBezTo>
                  <a:pt x="8010" y="20714"/>
                  <a:pt x="8041" y="20811"/>
                  <a:pt x="8095" y="20880"/>
                </a:cubicBezTo>
                <a:cubicBezTo>
                  <a:pt x="8341" y="21183"/>
                  <a:pt x="8874" y="21421"/>
                  <a:pt x="9552" y="21531"/>
                </a:cubicBezTo>
                <a:cubicBezTo>
                  <a:pt x="9820" y="21575"/>
                  <a:pt x="10097" y="21600"/>
                  <a:pt x="10382" y="21600"/>
                </a:cubicBezTo>
                <a:cubicBezTo>
                  <a:pt x="10667" y="21600"/>
                  <a:pt x="10944" y="21575"/>
                  <a:pt x="11212" y="21531"/>
                </a:cubicBezTo>
                <a:cubicBezTo>
                  <a:pt x="11632" y="21463"/>
                  <a:pt x="11991" y="21344"/>
                  <a:pt x="12266" y="21193"/>
                </a:cubicBezTo>
                <a:cubicBezTo>
                  <a:pt x="12430" y="21201"/>
                  <a:pt x="12599" y="21208"/>
                  <a:pt x="12764" y="21208"/>
                </a:cubicBezTo>
                <a:cubicBezTo>
                  <a:pt x="13252" y="21208"/>
                  <a:pt x="13740" y="21172"/>
                  <a:pt x="14198" y="21097"/>
                </a:cubicBezTo>
                <a:cubicBezTo>
                  <a:pt x="14988" y="20969"/>
                  <a:pt x="15645" y="20733"/>
                  <a:pt x="16130" y="20436"/>
                </a:cubicBezTo>
                <a:cubicBezTo>
                  <a:pt x="16440" y="20758"/>
                  <a:pt x="17023" y="21014"/>
                  <a:pt x="17765" y="21134"/>
                </a:cubicBezTo>
                <a:cubicBezTo>
                  <a:pt x="18079" y="21185"/>
                  <a:pt x="18404" y="21208"/>
                  <a:pt x="18737" y="21208"/>
                </a:cubicBezTo>
                <a:cubicBezTo>
                  <a:pt x="19071" y="21208"/>
                  <a:pt x="19408" y="21185"/>
                  <a:pt x="19721" y="21134"/>
                </a:cubicBezTo>
                <a:cubicBezTo>
                  <a:pt x="20515" y="21005"/>
                  <a:pt x="21139" y="20722"/>
                  <a:pt x="21428" y="20367"/>
                </a:cubicBezTo>
                <a:cubicBezTo>
                  <a:pt x="21600" y="20145"/>
                  <a:pt x="21594" y="19817"/>
                  <a:pt x="21594" y="19261"/>
                </a:cubicBezTo>
                <a:lnTo>
                  <a:pt x="21594" y="1947"/>
                </a:lnTo>
                <a:cubicBezTo>
                  <a:pt x="21594" y="1392"/>
                  <a:pt x="21600" y="1058"/>
                  <a:pt x="21428" y="836"/>
                </a:cubicBezTo>
                <a:cubicBezTo>
                  <a:pt x="21139" y="482"/>
                  <a:pt x="20515" y="203"/>
                  <a:pt x="19721" y="74"/>
                </a:cubicBezTo>
                <a:cubicBezTo>
                  <a:pt x="19408" y="23"/>
                  <a:pt x="19071" y="0"/>
                  <a:pt x="18737" y="0"/>
                </a:cubicBezTo>
                <a:cubicBezTo>
                  <a:pt x="18404" y="0"/>
                  <a:pt x="18079" y="23"/>
                  <a:pt x="17765" y="74"/>
                </a:cubicBezTo>
                <a:cubicBezTo>
                  <a:pt x="17024" y="195"/>
                  <a:pt x="16441" y="451"/>
                  <a:pt x="16130" y="773"/>
                </a:cubicBezTo>
                <a:cubicBezTo>
                  <a:pt x="15645" y="475"/>
                  <a:pt x="14988" y="240"/>
                  <a:pt x="14198" y="111"/>
                </a:cubicBezTo>
                <a:cubicBezTo>
                  <a:pt x="13740" y="37"/>
                  <a:pt x="13252" y="0"/>
                  <a:pt x="12764" y="0"/>
                </a:cubicBezTo>
                <a:cubicBezTo>
                  <a:pt x="12276" y="0"/>
                  <a:pt x="11789" y="37"/>
                  <a:pt x="11330" y="111"/>
                </a:cubicBezTo>
                <a:cubicBezTo>
                  <a:pt x="10970" y="170"/>
                  <a:pt x="10660" y="261"/>
                  <a:pt x="10358" y="360"/>
                </a:cubicBezTo>
                <a:lnTo>
                  <a:pt x="10358" y="275"/>
                </a:lnTo>
                <a:lnTo>
                  <a:pt x="7692" y="275"/>
                </a:lnTo>
                <a:cubicBezTo>
                  <a:pt x="7512" y="172"/>
                  <a:pt x="7286" y="83"/>
                  <a:pt x="7004" y="37"/>
                </a:cubicBezTo>
                <a:cubicBezTo>
                  <a:pt x="6832" y="9"/>
                  <a:pt x="6654" y="0"/>
                  <a:pt x="6471" y="0"/>
                </a:cubicBezTo>
                <a:cubicBezTo>
                  <a:pt x="6288" y="0"/>
                  <a:pt x="6110" y="9"/>
                  <a:pt x="5938" y="37"/>
                </a:cubicBezTo>
                <a:cubicBezTo>
                  <a:pt x="5656" y="83"/>
                  <a:pt x="5441" y="172"/>
                  <a:pt x="5262" y="275"/>
                </a:cubicBezTo>
                <a:lnTo>
                  <a:pt x="4041" y="275"/>
                </a:lnTo>
                <a:cubicBezTo>
                  <a:pt x="3816" y="187"/>
                  <a:pt x="3572" y="110"/>
                  <a:pt x="3283" y="64"/>
                </a:cubicBezTo>
                <a:cubicBezTo>
                  <a:pt x="3015" y="20"/>
                  <a:pt x="2726" y="0"/>
                  <a:pt x="2441" y="0"/>
                </a:cubicBezTo>
                <a:close/>
              </a:path>
            </a:pathLst>
          </a:custGeom>
          <a:solidFill>
            <a:schemeClr val="accent3">
              <a:satOff val="-39209"/>
              <a:lumOff val="31176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6" name="Rounded Rectangle"/>
          <p:cNvSpPr/>
          <p:nvPr/>
        </p:nvSpPr>
        <p:spPr>
          <a:xfrm>
            <a:off x="12749886" y="786208"/>
            <a:ext cx="1889668" cy="96465"/>
          </a:xfrm>
          <a:prstGeom prst="roundRect">
            <a:avLst>
              <a:gd name="adj" fmla="val 5000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47" name="fengshan4-copy-copy-copy.png" descr="fengshan4-copy-copy-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653" y="8284162"/>
            <a:ext cx="1928647" cy="1928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Bell"/>
          <p:cNvSpPr/>
          <p:nvPr/>
        </p:nvSpPr>
        <p:spPr>
          <a:xfrm>
            <a:off x="4867018" y="837792"/>
            <a:ext cx="1354545" cy="1368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03" y="0"/>
                </a:moveTo>
                <a:cubicBezTo>
                  <a:pt x="9575" y="0"/>
                  <a:pt x="9470" y="104"/>
                  <a:pt x="9470" y="231"/>
                </a:cubicBezTo>
                <a:lnTo>
                  <a:pt x="9470" y="1411"/>
                </a:lnTo>
                <a:cubicBezTo>
                  <a:pt x="7726" y="1796"/>
                  <a:pt x="4885" y="3013"/>
                  <a:pt x="4885" y="6864"/>
                </a:cubicBezTo>
                <a:cubicBezTo>
                  <a:pt x="4875" y="6874"/>
                  <a:pt x="4657" y="13994"/>
                  <a:pt x="1736" y="16276"/>
                </a:cubicBezTo>
                <a:cubicBezTo>
                  <a:pt x="1736" y="16276"/>
                  <a:pt x="683" y="17224"/>
                  <a:pt x="0" y="17750"/>
                </a:cubicBezTo>
                <a:lnTo>
                  <a:pt x="0" y="19776"/>
                </a:lnTo>
                <a:lnTo>
                  <a:pt x="8958" y="19776"/>
                </a:lnTo>
                <a:cubicBezTo>
                  <a:pt x="8958" y="20783"/>
                  <a:pt x="9783" y="21600"/>
                  <a:pt x="10800" y="21600"/>
                </a:cubicBezTo>
                <a:cubicBezTo>
                  <a:pt x="11817" y="21600"/>
                  <a:pt x="12642" y="20783"/>
                  <a:pt x="12642" y="19776"/>
                </a:cubicBezTo>
                <a:lnTo>
                  <a:pt x="21600" y="19776"/>
                </a:lnTo>
                <a:lnTo>
                  <a:pt x="21600" y="17750"/>
                </a:lnTo>
                <a:cubicBezTo>
                  <a:pt x="20918" y="17224"/>
                  <a:pt x="19864" y="16276"/>
                  <a:pt x="19864" y="16276"/>
                </a:cubicBezTo>
                <a:cubicBezTo>
                  <a:pt x="16943" y="13994"/>
                  <a:pt x="16725" y="6874"/>
                  <a:pt x="16715" y="6864"/>
                </a:cubicBezTo>
                <a:cubicBezTo>
                  <a:pt x="16715" y="3013"/>
                  <a:pt x="13874" y="1796"/>
                  <a:pt x="12130" y="1411"/>
                </a:cubicBezTo>
                <a:lnTo>
                  <a:pt x="12130" y="231"/>
                </a:lnTo>
                <a:cubicBezTo>
                  <a:pt x="12130" y="104"/>
                  <a:pt x="12025" y="0"/>
                  <a:pt x="11897" y="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49" name="Circle"/>
          <p:cNvSpPr/>
          <p:nvPr/>
        </p:nvSpPr>
        <p:spPr>
          <a:xfrm>
            <a:off x="7611407" y="2763025"/>
            <a:ext cx="2997704" cy="2997704"/>
          </a:xfrm>
          <a:prstGeom prst="ellipse">
            <a:avLst/>
          </a:prstGeom>
          <a:solidFill>
            <a:srgbClr val="98CFAB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752" name="Group"/>
          <p:cNvGrpSpPr/>
          <p:nvPr/>
        </p:nvGrpSpPr>
        <p:grpSpPr>
          <a:xfrm>
            <a:off x="8336009" y="3693106"/>
            <a:ext cx="2488577" cy="1928647"/>
            <a:chOff x="0" y="0"/>
            <a:chExt cx="2488576" cy="1928646"/>
          </a:xfrm>
        </p:grpSpPr>
        <p:sp>
          <p:nvSpPr>
            <p:cNvPr id="1750" name="Rounded Rectangle"/>
            <p:cNvSpPr/>
            <p:nvPr/>
          </p:nvSpPr>
          <p:spPr>
            <a:xfrm>
              <a:off x="288826" y="251593"/>
              <a:ext cx="1545337" cy="1225218"/>
            </a:xfrm>
            <a:prstGeom prst="roundRect">
              <a:avLst>
                <a:gd name="adj" fmla="val 16083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pic>
          <p:nvPicPr>
            <p:cNvPr id="1751" name="2-2.png" descr="2-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488577" cy="192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53" name="16°C"/>
          <p:cNvSpPr txBox="1"/>
          <p:nvPr/>
        </p:nvSpPr>
        <p:spPr>
          <a:xfrm>
            <a:off x="8860187" y="4055662"/>
            <a:ext cx="107463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/>
          <a:p>
            <a:r>
              <a:t>16</a:t>
            </a:r>
            <a:r>
              <a:rPr sz="2600"/>
              <a:t>°C</a:t>
            </a:r>
          </a:p>
        </p:txBody>
      </p:sp>
      <p:pic>
        <p:nvPicPr>
          <p:cNvPr id="1754" name="kongtiaoyoux-.png" descr="kongtiaoyoux-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63" y="3032636"/>
            <a:ext cx="1217138" cy="121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Circle"/>
          <p:cNvSpPr/>
          <p:nvPr/>
        </p:nvSpPr>
        <p:spPr>
          <a:xfrm>
            <a:off x="15645198" y="4653629"/>
            <a:ext cx="2997704" cy="2997704"/>
          </a:xfrm>
          <a:prstGeom prst="ellipse">
            <a:avLst/>
          </a:prstGeom>
          <a:solidFill>
            <a:srgbClr val="CAEBED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6" name="Light Bulb"/>
          <p:cNvSpPr/>
          <p:nvPr/>
        </p:nvSpPr>
        <p:spPr>
          <a:xfrm>
            <a:off x="16619433" y="5242823"/>
            <a:ext cx="1049234" cy="1819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gradFill>
            <a:gsLst>
              <a:gs pos="0">
                <a:srgbClr val="FFDA57"/>
              </a:gs>
              <a:gs pos="50000">
                <a:schemeClr val="accent6"/>
              </a:gs>
              <a:gs pos="100000">
                <a:srgbClr val="E4BF2B"/>
              </a:gs>
            </a:gsLst>
            <a:lin ang="5400000"/>
          </a:gradFill>
          <a:ln w="25400">
            <a:miter lim="400000"/>
          </a:ln>
          <a:effectLst>
            <a:outerShdw blurRad="127000" dist="38100" dir="5400000" rotWithShape="0">
              <a:srgbClr val="000000">
                <a:alpha val="63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7" name="Circle"/>
          <p:cNvSpPr/>
          <p:nvPr/>
        </p:nvSpPr>
        <p:spPr>
          <a:xfrm>
            <a:off x="20189669" y="1125702"/>
            <a:ext cx="2540505" cy="2540505"/>
          </a:xfrm>
          <a:prstGeom prst="ellipse">
            <a:avLst/>
          </a:prstGeom>
          <a:solidFill>
            <a:srgbClr val="A8ABB4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8" name="Rounded Rectangle"/>
          <p:cNvSpPr/>
          <p:nvPr/>
        </p:nvSpPr>
        <p:spPr>
          <a:xfrm>
            <a:off x="20695611" y="1760954"/>
            <a:ext cx="1528624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59" name="Rounded Rectangle"/>
          <p:cNvSpPr/>
          <p:nvPr/>
        </p:nvSpPr>
        <p:spPr>
          <a:xfrm>
            <a:off x="20935306" y="1996914"/>
            <a:ext cx="1049234" cy="798081"/>
          </a:xfrm>
          <a:prstGeom prst="roundRect">
            <a:avLst>
              <a:gd name="adj" fmla="val 10012"/>
            </a:avLst>
          </a:prstGeom>
          <a:ln w="25400">
            <a:solidFill>
              <a:srgbClr val="535353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760" name="Rounded Rectangle"/>
          <p:cNvSpPr/>
          <p:nvPr/>
        </p:nvSpPr>
        <p:spPr>
          <a:xfrm>
            <a:off x="21189241" y="2070869"/>
            <a:ext cx="541365" cy="5805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47"/>
              </a:gs>
              <a:gs pos="50000">
                <a:schemeClr val="accent5"/>
              </a:gs>
              <a:gs pos="100000">
                <a:srgbClr val="E19600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1" name="Line"/>
          <p:cNvSpPr/>
          <p:nvPr/>
        </p:nvSpPr>
        <p:spPr>
          <a:xfrm>
            <a:off x="8799310" y="10175660"/>
            <a:ext cx="6785381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62" name="Z-Wave Home"/>
          <p:cNvSpPr txBox="1"/>
          <p:nvPr/>
        </p:nvSpPr>
        <p:spPr>
          <a:xfrm>
            <a:off x="8635118" y="10549315"/>
            <a:ext cx="7113764" cy="1478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>
              <a:defRPr sz="8500"/>
            </a:lvl1pPr>
          </a:lstStyle>
          <a:p>
            <a:r>
              <a:t>Z-Wave Home</a:t>
            </a:r>
          </a:p>
        </p:txBody>
      </p:sp>
      <p:grpSp>
        <p:nvGrpSpPr>
          <p:cNvPr id="1766" name="Group"/>
          <p:cNvGrpSpPr/>
          <p:nvPr/>
        </p:nvGrpSpPr>
        <p:grpSpPr>
          <a:xfrm>
            <a:off x="10798779" y="6184013"/>
            <a:ext cx="2997705" cy="3617993"/>
            <a:chOff x="0" y="0"/>
            <a:chExt cx="2997703" cy="3617991"/>
          </a:xfrm>
        </p:grpSpPr>
        <p:sp>
          <p:nvSpPr>
            <p:cNvPr id="1763" name="Rounded Rectangle"/>
            <p:cNvSpPr/>
            <p:nvPr/>
          </p:nvSpPr>
          <p:spPr>
            <a:xfrm>
              <a:off x="0" y="0"/>
              <a:ext cx="2997704" cy="2972304"/>
            </a:xfrm>
            <a:prstGeom prst="roundRect">
              <a:avLst>
                <a:gd name="adj" fmla="val 15000"/>
              </a:avLst>
            </a:prstGeom>
            <a:solidFill>
              <a:srgbClr val="FF637C"/>
            </a:solidFill>
            <a:ln w="12700" cap="flat">
              <a:noFill/>
              <a:miter lim="400000"/>
            </a:ln>
            <a:effectLst>
              <a:reflection stA="31392" endPos="40000" dir="5400000" sy="-100000" algn="bl" rotWithShape="0"/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pic>
          <p:nvPicPr>
            <p:cNvPr id="1764" name="wangguan.png" descr="wanggua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018" y="541318"/>
              <a:ext cx="1889667" cy="1889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5" name="Gateway"/>
            <p:cNvSpPr txBox="1"/>
            <p:nvPr/>
          </p:nvSpPr>
          <p:spPr>
            <a:xfrm>
              <a:off x="580680" y="2889011"/>
              <a:ext cx="199982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ctr">
              <a:spAutoFit/>
            </a:bodyPr>
            <a:lstStyle/>
            <a:p>
              <a:r>
                <a:t>Gateway</a:t>
              </a:r>
            </a:p>
          </p:txBody>
        </p:sp>
      </p:grpSp>
      <p:sp>
        <p:nvSpPr>
          <p:cNvPr id="1767" name="Circle"/>
          <p:cNvSpPr/>
          <p:nvPr/>
        </p:nvSpPr>
        <p:spPr>
          <a:xfrm>
            <a:off x="382283" y="4653629"/>
            <a:ext cx="2540504" cy="2540504"/>
          </a:xfrm>
          <a:prstGeom prst="ellipse">
            <a:avLst/>
          </a:prstGeom>
          <a:solidFill>
            <a:srgbClr val="CFC4B6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68" name="Thief_SFontCN.png" descr="Thief_SFontC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64" y="5201210"/>
            <a:ext cx="1445342" cy="14453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7" name="Group"/>
          <p:cNvGrpSpPr/>
          <p:nvPr/>
        </p:nvGrpSpPr>
        <p:grpSpPr>
          <a:xfrm>
            <a:off x="7818550" y="13964483"/>
            <a:ext cx="8746901" cy="8276874"/>
            <a:chOff x="0" y="0"/>
            <a:chExt cx="8746899" cy="8276873"/>
          </a:xfrm>
        </p:grpSpPr>
        <p:sp>
          <p:nvSpPr>
            <p:cNvPr id="1769" name="Oval"/>
            <p:cNvSpPr/>
            <p:nvPr/>
          </p:nvSpPr>
          <p:spPr>
            <a:xfrm>
              <a:off x="0" y="0"/>
              <a:ext cx="8746900" cy="68251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76" name="Group"/>
            <p:cNvGrpSpPr/>
            <p:nvPr/>
          </p:nvGrpSpPr>
          <p:grpSpPr>
            <a:xfrm>
              <a:off x="1848922" y="-1"/>
              <a:ext cx="5049054" cy="8276874"/>
              <a:chOff x="0" y="0"/>
              <a:chExt cx="5049052" cy="8276872"/>
            </a:xfrm>
          </p:grpSpPr>
          <p:sp>
            <p:nvSpPr>
              <p:cNvPr id="1770" name="Shape"/>
              <p:cNvSpPr/>
              <p:nvPr/>
            </p:nvSpPr>
            <p:spPr>
              <a:xfrm>
                <a:off x="-1" y="0"/>
                <a:ext cx="5049054" cy="8272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1" name="Oval"/>
              <p:cNvSpPr/>
              <p:nvPr/>
            </p:nvSpPr>
            <p:spPr>
              <a:xfrm>
                <a:off x="3415898" y="690336"/>
                <a:ext cx="425805" cy="1964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2" name="Oval"/>
              <p:cNvSpPr/>
              <p:nvPr/>
            </p:nvSpPr>
            <p:spPr>
              <a:xfrm>
                <a:off x="1343969" y="690336"/>
                <a:ext cx="425805" cy="1964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3" name="Oval"/>
              <p:cNvSpPr/>
              <p:nvPr/>
            </p:nvSpPr>
            <p:spPr>
              <a:xfrm>
                <a:off x="2435509" y="490356"/>
                <a:ext cx="178035" cy="821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4" name="Oval"/>
              <p:cNvSpPr/>
              <p:nvPr/>
            </p:nvSpPr>
            <p:spPr>
              <a:xfrm>
                <a:off x="2435509" y="1004616"/>
                <a:ext cx="178035" cy="8213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5" name="Shape"/>
              <p:cNvSpPr/>
              <p:nvPr/>
            </p:nvSpPr>
            <p:spPr>
              <a:xfrm>
                <a:off x="196" y="947782"/>
                <a:ext cx="5048661" cy="7329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9"/>
                    </a:lnTo>
                    <a:cubicBezTo>
                      <a:pt x="21600" y="12"/>
                      <a:pt x="21600" y="6"/>
                      <a:pt x="21600" y="0"/>
                    </a:cubicBezTo>
                    <a:close/>
                    <a:moveTo>
                      <a:pt x="0" y="10061"/>
                    </a:moveTo>
                    <a:lnTo>
                      <a:pt x="0" y="18657"/>
                    </a:lnTo>
                    <a:cubicBezTo>
                      <a:pt x="0" y="20196"/>
                      <a:pt x="4836" y="21600"/>
                      <a:pt x="10801" y="21600"/>
                    </a:cubicBezTo>
                    <a:cubicBezTo>
                      <a:pt x="16766" y="21600"/>
                      <a:pt x="21600" y="20196"/>
                      <a:pt x="21600" y="18657"/>
                    </a:cubicBezTo>
                    <a:lnTo>
                      <a:pt x="21600" y="10061"/>
                    </a:lnTo>
                    <a:cubicBezTo>
                      <a:pt x="21600" y="11601"/>
                      <a:pt x="16766" y="13004"/>
                      <a:pt x="10801" y="13004"/>
                    </a:cubicBezTo>
                    <a:cubicBezTo>
                      <a:pt x="4836" y="13004"/>
                      <a:pt x="0" y="11601"/>
                      <a:pt x="0" y="10061"/>
                    </a:cubicBez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What’s Z-Wave</a:t>
            </a:r>
          </a:p>
        </p:txBody>
      </p:sp>
      <p:pic>
        <p:nvPicPr>
          <p:cNvPr id="197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795"/>
            <a:ext cx="13106402" cy="9272773"/>
          </a:xfrm>
          <a:prstGeom prst="rect">
            <a:avLst/>
          </a:prstGeom>
          <a:ln w="12700">
            <a:miter lim="400000"/>
          </a:ln>
        </p:spPr>
      </p:pic>
      <p:sp>
        <p:nvSpPr>
          <p:cNvPr id="1973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4506164" y="7005513"/>
            <a:ext cx="8896355" cy="456918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200"/>
              </a:spcBef>
              <a:buClrTx/>
              <a:buSzTx/>
              <a:buNone/>
              <a:defRPr sz="2800">
                <a:solidFill>
                  <a:srgbClr val="DDDDDD"/>
                </a:solidFill>
              </a:defRPr>
            </a:pPr>
            <a:r>
              <a:t>allowing for wireless control of residential appliances and other devices, such as lighting control, security systems, thermostats, windows, locks.</a:t>
            </a:r>
          </a:p>
          <a:p>
            <a:pPr marL="0" indent="0">
              <a:lnSpc>
                <a:spcPct val="100000"/>
              </a:lnSpc>
              <a:spcBef>
                <a:spcPts val="9200"/>
              </a:spcBef>
              <a:buClrTx/>
              <a:buSzTx/>
              <a:buNone/>
              <a:defRPr sz="2800">
                <a:solidFill>
                  <a:srgbClr val="DDDDDD"/>
                </a:solidFill>
              </a:defRPr>
            </a:pPr>
            <a:r>
              <a:t>Z-Wave provides the application layer interoperability between home control systems of different manufacturers that are a part of its alliance. </a:t>
            </a:r>
          </a:p>
        </p:txBody>
      </p:sp>
      <p:sp>
        <p:nvSpPr>
          <p:cNvPr id="1974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>
              <a:spcBef>
                <a:spcPts val="1200"/>
              </a:spcBef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978" name="Group"/>
          <p:cNvGrpSpPr/>
          <p:nvPr/>
        </p:nvGrpSpPr>
        <p:grpSpPr>
          <a:xfrm>
            <a:off x="13431366" y="11525145"/>
            <a:ext cx="1291282" cy="1291282"/>
            <a:chOff x="0" y="0"/>
            <a:chExt cx="1291280" cy="1291280"/>
          </a:xfrm>
        </p:grpSpPr>
        <p:sp>
          <p:nvSpPr>
            <p:cNvPr id="1975" name="Circle"/>
            <p:cNvSpPr/>
            <p:nvPr/>
          </p:nvSpPr>
          <p:spPr>
            <a:xfrm>
              <a:off x="0" y="0"/>
              <a:ext cx="1291281" cy="129128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76" name="Rounded Rectangle"/>
            <p:cNvSpPr/>
            <p:nvPr/>
          </p:nvSpPr>
          <p:spPr>
            <a:xfrm>
              <a:off x="327933" y="607646"/>
              <a:ext cx="635415" cy="7598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77" name="Rounded Rectangle"/>
            <p:cNvSpPr/>
            <p:nvPr/>
          </p:nvSpPr>
          <p:spPr>
            <a:xfrm rot="5400000" flipH="1">
              <a:off x="327933" y="607646"/>
              <a:ext cx="635415" cy="7598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79" name="Rectangle 7"/>
          <p:cNvSpPr txBox="1"/>
          <p:nvPr/>
        </p:nvSpPr>
        <p:spPr>
          <a:xfrm>
            <a:off x="14408526" y="2894524"/>
            <a:ext cx="9251574" cy="182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/>
          <a:lstStyle>
            <a:lvl1pPr>
              <a:defRPr b="1">
                <a:solidFill>
                  <a:srgbClr val="FFCC66"/>
                </a:solidFill>
              </a:defRPr>
            </a:lvl1pPr>
          </a:lstStyle>
          <a:p>
            <a:r>
              <a:t>Z-Wave is a  wireless communications protocol used primarily for home automation. </a:t>
            </a:r>
          </a:p>
        </p:txBody>
      </p:sp>
      <p:sp>
        <p:nvSpPr>
          <p:cNvPr id="1980" name="Line"/>
          <p:cNvSpPr/>
          <p:nvPr/>
        </p:nvSpPr>
        <p:spPr>
          <a:xfrm>
            <a:off x="14185900" y="6465182"/>
            <a:ext cx="9129846" cy="1"/>
          </a:xfrm>
          <a:prstGeom prst="line">
            <a:avLst/>
          </a:prstGeom>
          <a:ln w="25400">
            <a:solidFill>
              <a:schemeClr val="accent1">
                <a:lumOff val="-8509"/>
              </a:schemeClr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81" name="Line"/>
          <p:cNvSpPr/>
          <p:nvPr/>
        </p:nvSpPr>
        <p:spPr>
          <a:xfrm>
            <a:off x="14185900" y="8879085"/>
            <a:ext cx="9129846" cy="1"/>
          </a:xfrm>
          <a:prstGeom prst="line">
            <a:avLst/>
          </a:prstGeom>
          <a:ln w="25400">
            <a:solidFill>
              <a:schemeClr val="accent1">
                <a:lumOff val="-8509"/>
              </a:schemeClr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82" name="Mesh, Low energy, Low rate, Short range"/>
          <p:cNvSpPr txBox="1"/>
          <p:nvPr/>
        </p:nvSpPr>
        <p:spPr>
          <a:xfrm>
            <a:off x="14408526" y="5530752"/>
            <a:ext cx="8535179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Mesh, Low energy, Low rate, Short range</a:t>
            </a:r>
          </a:p>
        </p:txBody>
      </p:sp>
      <p:sp>
        <p:nvSpPr>
          <p:cNvPr id="1983" name="Home Automation"/>
          <p:cNvSpPr txBox="1"/>
          <p:nvPr/>
        </p:nvSpPr>
        <p:spPr>
          <a:xfrm>
            <a:off x="14408526" y="6670630"/>
            <a:ext cx="382403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Home Automation</a:t>
            </a:r>
          </a:p>
        </p:txBody>
      </p:sp>
      <p:sp>
        <p:nvSpPr>
          <p:cNvPr id="1984" name="Interoperability"/>
          <p:cNvSpPr txBox="1"/>
          <p:nvPr/>
        </p:nvSpPr>
        <p:spPr>
          <a:xfrm>
            <a:off x="14409422" y="9075936"/>
            <a:ext cx="319439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Interoperability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010651" y="4246854"/>
            <a:ext cx="12362698" cy="77139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>
                <a:solidFill>
                  <a:srgbClr val="A7A7A7"/>
                </a:solidFill>
              </a:defRPr>
            </a:lvl1pPr>
          </a:lstStyle>
          <a:p>
            <a:r>
              <a:t>Sub GHz, license free ISM bands, region/Country specific</a:t>
            </a:r>
          </a:p>
        </p:txBody>
      </p:sp>
      <p:sp>
        <p:nvSpPr>
          <p:cNvPr id="20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PHY</a:t>
            </a:r>
          </a:p>
        </p:txBody>
      </p:sp>
      <p:sp>
        <p:nvSpPr>
          <p:cNvPr id="206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65" name="Rectangle"/>
          <p:cNvSpPr/>
          <p:nvPr/>
        </p:nvSpPr>
        <p:spPr>
          <a:xfrm>
            <a:off x="2626423" y="5738283"/>
            <a:ext cx="19125628" cy="555566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8100">
            <a:solidFill>
              <a:srgbClr val="FFFFFF"/>
            </a:solidFill>
            <a:miter/>
          </a:ln>
          <a:effectLst>
            <a:outerShdw blurRad="254000" dist="127000" dir="3537139" rotWithShape="0">
              <a:srgbClr val="000000">
                <a:alpha val="50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066" name="Shape 466"/>
          <p:cNvGraphicFramePr/>
          <p:nvPr>
            <p:extLst>
              <p:ext uri="{D42A27DB-BD31-4B8C-83A1-F6EECF244321}">
                <p14:modId xmlns:p14="http://schemas.microsoft.com/office/powerpoint/2010/main" val="1615991276"/>
              </p:ext>
            </p:extLst>
          </p:nvPr>
        </p:nvGraphicFramePr>
        <p:xfrm>
          <a:off x="2612899" y="5713884"/>
          <a:ext cx="19163728" cy="55937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2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4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9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8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97650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Data rate \ region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frequency &amp; channel(s)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US / Canada /
South America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EU / UAE /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China / India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AU / NZ / </a:t>
                      </a:r>
                      <a:r>
                        <a:rPr lang="en-US" sz="28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</a:rPr>
                        <a:t>Brazil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Japan / Taiwan / Korea / Singapore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miter lim="400000"/>
                    </a:lnB>
                    <a:solidFill>
                      <a:srgbClr val="EC93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923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9.6kbps 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908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 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868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921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NA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923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40kpbs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908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868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921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1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NA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650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100kpbs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GFSK Modulation</a:t>
                      </a:r>
                    </a:p>
                  </a:txBody>
                  <a:tcPr marL="68573" marR="68573" marT="68573" marB="68573" anchor="ctr" horzOverflow="overflow">
                    <a:lnL w="127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916 MHZ</a:t>
                      </a:r>
                      <a:r>
                        <a:rPr lang="en-US" sz="2800" dirty="0">
                          <a:solidFill>
                            <a:srgbClr val="535353"/>
                          </a:solidFill>
                        </a:rPr>
                        <a:t> </a:t>
                      </a:r>
                      <a:r>
                        <a:rPr sz="2800" dirty="0">
                          <a:solidFill>
                            <a:srgbClr val="535353"/>
                          </a:solidFill>
                        </a:rPr>
                        <a:t>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869 MHz
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35353"/>
                          </a:solidFill>
                        </a:rPr>
                        <a:t>919 MHz
Ch 2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>
                          <a:solidFill>
                            <a:srgbClr val="535353"/>
                          </a:solidFill>
                        </a:defRPr>
                      </a:pPr>
                      <a:r>
                        <a:rPr dirty="0"/>
                        <a:t>919-926 MHz</a:t>
                      </a:r>
                    </a:p>
                    <a:p>
                      <a:pPr algn="ctr" defTabSz="914400">
                        <a:defRPr sz="2800">
                          <a:solidFill>
                            <a:srgbClr val="535353"/>
                          </a:solidFill>
                        </a:defRPr>
                      </a:pPr>
                      <a:r>
                        <a:rPr dirty="0"/>
                        <a:t>Ch 1 - 3</a:t>
                      </a:r>
                    </a:p>
                  </a:txBody>
                  <a:tcPr marL="68573" marR="68573" marT="68573" marB="68573" anchor="ctr" horzOverflow="overflow">
                    <a:lnL w="25400">
                      <a:miter lim="400000"/>
                    </a:lnL>
                    <a:lnR w="12700">
                      <a:miter lim="400000"/>
                    </a:lnR>
                    <a:lnT w="254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7" name="Content Placeholder 2"/>
          <p:cNvSpPr txBox="1"/>
          <p:nvPr/>
        </p:nvSpPr>
        <p:spPr>
          <a:xfrm>
            <a:off x="1140492" y="11530929"/>
            <a:ext cx="21640801" cy="74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algn="ctr" defTabSz="1371565">
              <a:lnSpc>
                <a:spcPct val="95000"/>
              </a:lnSpc>
              <a:spcBef>
                <a:spcPts val="1200"/>
              </a:spcBef>
              <a:defRPr sz="32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555555"/>
                </a:solidFill>
                <a:uFillTx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rPr>
              <a:t>https://www.silabs.com/products/wireless/mesh-networking/z-wave/benefits/technology/global-regions</a:t>
            </a:r>
          </a:p>
        </p:txBody>
      </p:sp>
      <p:sp>
        <p:nvSpPr>
          <p:cNvPr id="2068" name="Z-Wave Global Regions"/>
          <p:cNvSpPr txBox="1"/>
          <p:nvPr/>
        </p:nvSpPr>
        <p:spPr>
          <a:xfrm>
            <a:off x="7795061" y="3168177"/>
            <a:ext cx="8793878" cy="116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algn="ctr" defTabSz="1371565">
              <a:spcBef>
                <a:spcPts val="1200"/>
              </a:spcBef>
              <a:defRPr sz="6400">
                <a:solidFill>
                  <a:srgbClr val="535353"/>
                </a:solidFill>
              </a:defRPr>
            </a:lvl1pPr>
          </a:lstStyle>
          <a:p>
            <a:r>
              <a:t>Z-Wave Global Regions</a:t>
            </a:r>
          </a:p>
        </p:txBody>
      </p:sp>
      <p:sp>
        <p:nvSpPr>
          <p:cNvPr id="2069" name="Line"/>
          <p:cNvSpPr/>
          <p:nvPr/>
        </p:nvSpPr>
        <p:spPr>
          <a:xfrm>
            <a:off x="2602573" y="5018246"/>
            <a:ext cx="19178852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073" name="Group"/>
          <p:cNvGrpSpPr/>
          <p:nvPr/>
        </p:nvGrpSpPr>
        <p:grpSpPr>
          <a:xfrm>
            <a:off x="21275868" y="4389147"/>
            <a:ext cx="486806" cy="486806"/>
            <a:chOff x="0" y="0"/>
            <a:chExt cx="486804" cy="486804"/>
          </a:xfrm>
        </p:grpSpPr>
        <p:sp>
          <p:nvSpPr>
            <p:cNvPr id="2070" name="Circle"/>
            <p:cNvSpPr/>
            <p:nvPr/>
          </p:nvSpPr>
          <p:spPr>
            <a:xfrm rot="5313505">
              <a:off x="5899" y="5899"/>
              <a:ext cx="475007" cy="4750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71" name="Rounded Rectangle"/>
            <p:cNvSpPr/>
            <p:nvPr/>
          </p:nvSpPr>
          <p:spPr>
            <a:xfrm rot="5313505">
              <a:off x="126531" y="229426"/>
              <a:ext cx="233741" cy="279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72" name="Rounded Rectangle"/>
            <p:cNvSpPr/>
            <p:nvPr/>
          </p:nvSpPr>
          <p:spPr>
            <a:xfrm rot="10713505" flipH="1">
              <a:off x="126531" y="229426"/>
              <a:ext cx="233741" cy="279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Rectangle"/>
          <p:cNvSpPr/>
          <p:nvPr/>
        </p:nvSpPr>
        <p:spPr>
          <a:xfrm>
            <a:off x="13054981" y="1828170"/>
            <a:ext cx="10433145" cy="1097405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6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541" y="5111522"/>
            <a:ext cx="1884919" cy="2801957"/>
          </a:xfrm>
          <a:prstGeom prst="rect">
            <a:avLst/>
          </a:prstGeom>
          <a:ln w="12700">
            <a:miter lim="400000"/>
          </a:ln>
        </p:spPr>
      </p:pic>
      <p:sp>
        <p:nvSpPr>
          <p:cNvPr id="21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71565">
              <a:defRPr spc="-200"/>
            </a:lvl1pPr>
          </a:lstStyle>
          <a:p>
            <a:r>
              <a:t>Singlecast Example</a:t>
            </a:r>
          </a:p>
        </p:txBody>
      </p:sp>
      <p:pic>
        <p:nvPicPr>
          <p:cNvPr id="216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0585" y="5348861"/>
            <a:ext cx="1343027" cy="275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6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435" y="3570861"/>
            <a:ext cx="5276851" cy="262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7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5530284" y="7312358"/>
            <a:ext cx="5276233" cy="262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TextBox 8"/>
          <p:cNvSpPr txBox="1"/>
          <p:nvPr/>
        </p:nvSpPr>
        <p:spPr>
          <a:xfrm>
            <a:off x="16858477" y="2799338"/>
            <a:ext cx="2304996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Singlecast</a:t>
            </a:r>
          </a:p>
        </p:txBody>
      </p:sp>
      <p:sp>
        <p:nvSpPr>
          <p:cNvPr id="2169" name="TextBox 9"/>
          <p:cNvSpPr txBox="1"/>
          <p:nvPr/>
        </p:nvSpPr>
        <p:spPr>
          <a:xfrm>
            <a:off x="15931574" y="9568437"/>
            <a:ext cx="4158799" cy="12347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Acknowledgment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(if Transfer w/ ACK)</a:t>
            </a:r>
          </a:p>
        </p:txBody>
      </p:sp>
      <p:sp>
        <p:nvSpPr>
          <p:cNvPr id="2170" name="Pladsholder til slidenummer 3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47823"/>
            <a:ext cx="238722" cy="2219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171" name="Picture 7" descr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1541" y="5111522"/>
            <a:ext cx="1884919" cy="2801957"/>
          </a:xfrm>
          <a:prstGeom prst="rect">
            <a:avLst/>
          </a:prstGeom>
          <a:ln w="12700">
            <a:miter lim="400000"/>
          </a:ln>
        </p:spPr>
      </p:pic>
      <p:sp>
        <p:nvSpPr>
          <p:cNvPr id="2172" name="Transmission from a Node to another Node…"/>
          <p:cNvSpPr txBox="1"/>
          <p:nvPr/>
        </p:nvSpPr>
        <p:spPr>
          <a:xfrm>
            <a:off x="2064329" y="6173755"/>
            <a:ext cx="7732986" cy="117729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/>
          <a:p>
            <a:pPr marL="731519" lvl="2" indent="-365759" defTabSz="1371565">
              <a:lnSpc>
                <a:spcPct val="95000"/>
              </a:lnSpc>
              <a:spcBef>
                <a:spcPts val="1200"/>
              </a:spcBef>
              <a:buClr>
                <a:srgbClr val="D91E2A"/>
              </a:buClr>
              <a:buSzPct val="100000"/>
              <a:buChar char="▪"/>
              <a:defRPr sz="2800"/>
            </a:pPr>
            <a:r>
              <a:t>Transmission from a Node to another Node</a:t>
            </a:r>
            <a:endParaRPr sz="3200"/>
          </a:p>
          <a:p>
            <a:pPr marL="731519" lvl="2" indent="-365759" defTabSz="1371565">
              <a:lnSpc>
                <a:spcPct val="95000"/>
              </a:lnSpc>
              <a:spcBef>
                <a:spcPts val="1200"/>
              </a:spcBef>
              <a:buClr>
                <a:srgbClr val="D91E2A"/>
              </a:buClr>
              <a:buSzPct val="100000"/>
              <a:buChar char="▪"/>
              <a:defRPr sz="2800"/>
            </a:pPr>
            <a:r>
              <a:t>Transfer Acknowledge is sent as reply</a:t>
            </a:r>
          </a:p>
        </p:txBody>
      </p:sp>
      <p:sp>
        <p:nvSpPr>
          <p:cNvPr id="2173" name="Frame Types"/>
          <p:cNvSpPr txBox="1"/>
          <p:nvPr/>
        </p:nvSpPr>
        <p:spPr>
          <a:xfrm>
            <a:off x="2332343" y="3680282"/>
            <a:ext cx="298253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  <a:defRPr b="1">
                <a:solidFill>
                  <a:srgbClr val="000000"/>
                </a:solidFill>
              </a:defRPr>
            </a:lvl1pPr>
          </a:lstStyle>
          <a:p>
            <a:r>
              <a:t>Frame Types</a:t>
            </a:r>
          </a:p>
        </p:txBody>
      </p:sp>
      <p:sp>
        <p:nvSpPr>
          <p:cNvPr id="2174" name="Line"/>
          <p:cNvSpPr/>
          <p:nvPr/>
        </p:nvSpPr>
        <p:spPr>
          <a:xfrm>
            <a:off x="1584020" y="8623158"/>
            <a:ext cx="10554252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175" name="Broadcast frames"/>
          <p:cNvSpPr txBox="1"/>
          <p:nvPr/>
        </p:nvSpPr>
        <p:spPr>
          <a:xfrm>
            <a:off x="2344315" y="8951513"/>
            <a:ext cx="377839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Broadcast frames</a:t>
            </a:r>
          </a:p>
        </p:txBody>
      </p:sp>
      <p:sp>
        <p:nvSpPr>
          <p:cNvPr id="2176" name="Rectangle"/>
          <p:cNvSpPr/>
          <p:nvPr/>
        </p:nvSpPr>
        <p:spPr>
          <a:xfrm>
            <a:off x="2015209" y="7292050"/>
            <a:ext cx="9793308" cy="511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177" name="Line"/>
          <p:cNvSpPr/>
          <p:nvPr/>
        </p:nvSpPr>
        <p:spPr>
          <a:xfrm>
            <a:off x="1634737" y="7416797"/>
            <a:ext cx="10554251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178" name="Multicast frames"/>
          <p:cNvSpPr txBox="1"/>
          <p:nvPr/>
        </p:nvSpPr>
        <p:spPr>
          <a:xfrm>
            <a:off x="2344676" y="7605351"/>
            <a:ext cx="352367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Multicast frames</a:t>
            </a:r>
          </a:p>
        </p:txBody>
      </p:sp>
      <p:sp>
        <p:nvSpPr>
          <p:cNvPr id="2179" name="Singlecast frames"/>
          <p:cNvSpPr txBox="1"/>
          <p:nvPr/>
        </p:nvSpPr>
        <p:spPr>
          <a:xfrm>
            <a:off x="2344266" y="5356302"/>
            <a:ext cx="3829295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371565">
              <a:lnSpc>
                <a:spcPct val="95000"/>
              </a:lnSpc>
              <a:spcBef>
                <a:spcPts val="1200"/>
              </a:spcBef>
            </a:lvl1pPr>
          </a:lstStyle>
          <a:p>
            <a:r>
              <a:t>Singlecast frames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animBg="1" advAuto="0"/>
      <p:bldP spid="2167" grpId="4" animBg="1" advAuto="0"/>
      <p:bldP spid="2168" grpId="2" animBg="1" advAuto="0"/>
      <p:bldP spid="2169" grpId="5" animBg="1" advAuto="0"/>
      <p:bldP spid="2171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Z-Wave-End-Device-Header.jpg" descr="Z-Wave-End-Device-Head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22123" y="-59743"/>
            <a:ext cx="46542751" cy="13962827"/>
          </a:xfrm>
          <a:prstGeom prst="rect">
            <a:avLst/>
          </a:prstGeom>
          <a:ln w="12700">
            <a:miter lim="400000"/>
          </a:ln>
        </p:spPr>
      </p:pic>
      <p:sp>
        <p:nvSpPr>
          <p:cNvPr id="2243" name="Rounded Rectangle"/>
          <p:cNvSpPr/>
          <p:nvPr/>
        </p:nvSpPr>
        <p:spPr>
          <a:xfrm>
            <a:off x="-2679745" y="3727807"/>
            <a:ext cx="31198302" cy="5717463"/>
          </a:xfrm>
          <a:prstGeom prst="roundRect">
            <a:avLst>
              <a:gd name="adj" fmla="val 6926"/>
            </a:avLst>
          </a:prstGeom>
          <a:solidFill>
            <a:srgbClr val="A7A7A7">
              <a:alpha val="32489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244" name="Title 3"/>
          <p:cNvSpPr txBox="1">
            <a:spLocks noGrp="1"/>
          </p:cNvSpPr>
          <p:nvPr>
            <p:ph type="title"/>
          </p:nvPr>
        </p:nvSpPr>
        <p:spPr>
          <a:xfrm>
            <a:off x="914400" y="6080126"/>
            <a:ext cx="22555200" cy="1012825"/>
          </a:xfrm>
          <a:prstGeom prst="rect">
            <a:avLst/>
          </a:prstGeom>
        </p:spPr>
        <p:txBody>
          <a:bodyPr/>
          <a:lstStyle>
            <a:lvl1pPr defTabSz="1152115">
              <a:tabLst>
                <a:tab pos="5156200" algn="l"/>
              </a:tabLst>
              <a:defRPr sz="5376" spc="-168">
                <a:solidFill>
                  <a:srgbClr val="0DFBFF"/>
                </a:solidFill>
              </a:defRPr>
            </a:lvl1pPr>
          </a:lstStyle>
          <a:p>
            <a:r>
              <a:t>Z-Wave Device Archetypes </a:t>
            </a:r>
          </a:p>
        </p:txBody>
      </p:sp>
      <p:sp>
        <p:nvSpPr>
          <p:cNvPr id="2245" name="Undertitel 1"/>
          <p:cNvSpPr txBox="1">
            <a:spLocks noGrp="1"/>
          </p:cNvSpPr>
          <p:nvPr>
            <p:ph type="body" sz="quarter" idx="1"/>
          </p:nvPr>
        </p:nvSpPr>
        <p:spPr>
          <a:xfrm>
            <a:off x="914400" y="7092950"/>
            <a:ext cx="22555200" cy="708027"/>
          </a:xfrm>
          <a:prstGeom prst="rect">
            <a:avLst/>
          </a:prstGeom>
        </p:spPr>
        <p:txBody>
          <a:bodyPr/>
          <a:lstStyle>
            <a:lvl1pPr defTabSz="1110968">
              <a:spcBef>
                <a:spcPts val="1900"/>
              </a:spcBef>
              <a:tabLst>
                <a:tab pos="17932400" algn="r"/>
              </a:tabLst>
              <a:defRPr sz="2268" spc="486"/>
            </a:lvl1pPr>
          </a:lstStyle>
          <a:p>
            <a:r>
              <a:t>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Line"/>
          <p:cNvSpPr/>
          <p:nvPr/>
        </p:nvSpPr>
        <p:spPr>
          <a:xfrm>
            <a:off x="15363513" y="6547104"/>
            <a:ext cx="7239054" cy="0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2277" name="Picture Placeholder 17" descr="Picture Placeholder 17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366" b="4366"/>
          <a:stretch>
            <a:fillRect/>
          </a:stretch>
        </p:blipFill>
        <p:spPr>
          <a:xfrm>
            <a:off x="895568" y="1828800"/>
            <a:ext cx="13099832" cy="10972800"/>
          </a:xfrm>
          <a:prstGeom prst="rect">
            <a:avLst/>
          </a:prstGeom>
        </p:spPr>
      </p:pic>
      <p:sp>
        <p:nvSpPr>
          <p:cNvPr id="2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Device Role types</a:t>
            </a:r>
          </a:p>
        </p:txBody>
      </p:sp>
      <p:sp>
        <p:nvSpPr>
          <p:cNvPr id="22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15487567" y="4996600"/>
            <a:ext cx="6990947" cy="497782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ClrTx/>
              <a:buSzTx/>
              <a:buNone/>
              <a:defRPr>
                <a:solidFill>
                  <a:srgbClr val="000000"/>
                </a:solidFill>
              </a:defRPr>
            </a:pPr>
            <a:r>
              <a:rPr dirty="0"/>
              <a:t>Mains powered</a:t>
            </a:r>
            <a:endParaRPr sz="2800"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Always On Slave [AOS]  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endParaRPr dirty="0"/>
          </a:p>
          <a:p>
            <a:pPr marL="0" indent="0" algn="ctr">
              <a:buClrTx/>
              <a:buSzTx/>
              <a:buNone/>
              <a:defRPr>
                <a:solidFill>
                  <a:srgbClr val="000000"/>
                </a:solidFill>
              </a:defRPr>
            </a:pPr>
            <a:r>
              <a:rPr dirty="0"/>
              <a:t>Battery powered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Reporting Sleeping Slave [RSS]</a:t>
            </a:r>
          </a:p>
          <a:p>
            <a:pPr marL="0" lvl="1" indent="228600" algn="ctr">
              <a:spcBef>
                <a:spcPts val="1200"/>
              </a:spcBef>
              <a:buClrTx/>
              <a:buSzTx/>
              <a:buNone/>
              <a:defRPr sz="2800"/>
            </a:pPr>
            <a:r>
              <a:rPr dirty="0"/>
              <a:t>Listening Sleeping Slave [LSS]</a:t>
            </a:r>
          </a:p>
        </p:txBody>
      </p:sp>
      <p:sp>
        <p:nvSpPr>
          <p:cNvPr id="2280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281" name="chatou.png" descr="chato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450" y="3741577"/>
            <a:ext cx="1149180" cy="114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2" name="battery-2.png" descr="battery-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3759" y="6904104"/>
            <a:ext cx="938563" cy="938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Title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Always On Slave [AOS]  </a:t>
            </a:r>
          </a:p>
        </p:txBody>
      </p:sp>
      <p:pic>
        <p:nvPicPr>
          <p:cNvPr id="2287" name="Picture Placeholder 23" descr="Picture Placeholder 23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3499" r="3498"/>
          <a:stretch>
            <a:fillRect/>
          </a:stretch>
        </p:blipFill>
        <p:spPr>
          <a:xfrm>
            <a:off x="920968" y="1828800"/>
            <a:ext cx="13099832" cy="10972800"/>
          </a:xfrm>
          <a:prstGeom prst="rect">
            <a:avLst/>
          </a:prstGeom>
        </p:spPr>
      </p:pic>
      <p:sp>
        <p:nvSpPr>
          <p:cNvPr id="2288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758889" y="1828800"/>
            <a:ext cx="8534401" cy="10058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Always ON devices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Must be mains powered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Always reachable</a:t>
            </a:r>
          </a:p>
          <a:p>
            <a:pPr marL="0" lvl="1" indent="228600">
              <a:lnSpc>
                <a:spcPct val="100000"/>
              </a:lnSpc>
              <a:spcBef>
                <a:spcPts val="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Can receive and send commands at all times</a:t>
            </a:r>
          </a:p>
          <a:p>
            <a:pPr marL="0" indent="0">
              <a:lnSpc>
                <a:spcPct val="100000"/>
              </a:lnSpc>
              <a:spcBef>
                <a:spcPts val="2600"/>
              </a:spcBef>
              <a:buClrTx/>
              <a:buSzTx/>
              <a:buNone/>
              <a:defRPr>
                <a:solidFill>
                  <a:srgbClr val="535353"/>
                </a:solidFill>
              </a:defRPr>
            </a:pPr>
            <a:r>
              <a:t>The back-bone of the Z-Wave mesh</a:t>
            </a:r>
          </a:p>
          <a:p>
            <a:pPr marL="0" lvl="1" indent="228600">
              <a:lnSpc>
                <a:spcPct val="100000"/>
              </a:lnSpc>
              <a:spcBef>
                <a:spcPts val="4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Is a repeater in the network</a:t>
            </a:r>
          </a:p>
        </p:txBody>
      </p:sp>
      <p:sp>
        <p:nvSpPr>
          <p:cNvPr id="2289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290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051" y="3470221"/>
            <a:ext cx="4211665" cy="7689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91" name="Line"/>
          <p:cNvSpPr/>
          <p:nvPr/>
        </p:nvSpPr>
        <p:spPr>
          <a:xfrm>
            <a:off x="14683719" y="5541818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2" name="Line"/>
          <p:cNvSpPr/>
          <p:nvPr/>
        </p:nvSpPr>
        <p:spPr>
          <a:xfrm>
            <a:off x="14683719" y="6381487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3" name="Line"/>
          <p:cNvSpPr/>
          <p:nvPr/>
        </p:nvSpPr>
        <p:spPr>
          <a:xfrm>
            <a:off x="14683719" y="7724958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294" name="Line"/>
          <p:cNvSpPr/>
          <p:nvPr/>
        </p:nvSpPr>
        <p:spPr>
          <a:xfrm>
            <a:off x="14683719" y="9068429"/>
            <a:ext cx="7700223" cy="1"/>
          </a:xfrm>
          <a:prstGeom prst="line">
            <a:avLst/>
          </a:prstGeom>
          <a:ln w="25400">
            <a:solidFill>
              <a:srgbClr val="DDDDDD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Rectangle"/>
          <p:cNvSpPr/>
          <p:nvPr/>
        </p:nvSpPr>
        <p:spPr>
          <a:xfrm>
            <a:off x="13006468" y="1828170"/>
            <a:ext cx="10610327" cy="1097405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23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Z-Wave Route Rule</a:t>
            </a:r>
          </a:p>
        </p:txBody>
      </p:sp>
      <p:sp>
        <p:nvSpPr>
          <p:cNvPr id="2361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14478000" y="3297964"/>
            <a:ext cx="8534400" cy="1005840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Explorer Frames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Special class of the broadcast frame that enables dynamic routing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It is used to discover/rediscover routes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Application command is included in the explorer frame</a:t>
            </a:r>
          </a:p>
          <a:p>
            <a:pPr marL="0" indent="0">
              <a:buClrTx/>
              <a:buSzTx/>
              <a:buNone/>
            </a:pPr>
            <a:r>
              <a:t>Explorer Frame Response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Explorer response uses source routing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Becomes the LWR when received</a:t>
            </a:r>
          </a:p>
          <a:p>
            <a:pPr marL="0" indent="0">
              <a:buClrTx/>
              <a:buSzTx/>
              <a:buNone/>
            </a:pPr>
            <a:r>
              <a:t>Limitation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4 seconds timeout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Only be sent to always on devices</a:t>
            </a:r>
          </a:p>
          <a:p>
            <a:pPr marL="0" indent="0">
              <a:spcBef>
                <a:spcPts val="1200"/>
              </a:spcBef>
              <a:buClrTx/>
              <a:buSzTx/>
              <a:buNone/>
              <a:defRPr sz="2800">
                <a:solidFill>
                  <a:srgbClr val="A7A7A7"/>
                </a:solidFill>
              </a:defRPr>
            </a:pPr>
            <a:r>
              <a:t>Limits the maximum payload</a:t>
            </a:r>
          </a:p>
        </p:txBody>
      </p:sp>
      <p:sp>
        <p:nvSpPr>
          <p:cNvPr id="236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914397" y="13138149"/>
            <a:ext cx="238722" cy="241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63" name="Freeform 41"/>
          <p:cNvSpPr/>
          <p:nvPr/>
        </p:nvSpPr>
        <p:spPr>
          <a:xfrm flipV="1">
            <a:off x="5788294" y="4741000"/>
            <a:ext cx="1782847" cy="927093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4" name="Freeform 43"/>
          <p:cNvSpPr/>
          <p:nvPr/>
        </p:nvSpPr>
        <p:spPr>
          <a:xfrm>
            <a:off x="5788295" y="5984207"/>
            <a:ext cx="1782845" cy="943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20" y="3467"/>
                  <a:pt x="17135" y="1706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65" name="Freeform 44"/>
          <p:cNvSpPr/>
          <p:nvPr/>
        </p:nvSpPr>
        <p:spPr>
          <a:xfrm>
            <a:off x="8026544" y="4741000"/>
            <a:ext cx="1715641" cy="102007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6" name="Freeform 45"/>
          <p:cNvSpPr/>
          <p:nvPr/>
        </p:nvSpPr>
        <p:spPr>
          <a:xfrm>
            <a:off x="8016979" y="5511691"/>
            <a:ext cx="383409" cy="247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5" y="18116"/>
                  <a:pt x="17145" y="4413"/>
                  <a:pt x="21600" y="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67" name="Rectangle 46"/>
          <p:cNvSpPr txBox="1"/>
          <p:nvPr/>
        </p:nvSpPr>
        <p:spPr>
          <a:xfrm>
            <a:off x="3984071" y="5936391"/>
            <a:ext cx="1046804" cy="713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1800"/>
            </a:pPr>
            <a:r>
              <a:t>Explorer</a:t>
            </a:r>
            <a:br/>
            <a:r>
              <a:t>frame</a:t>
            </a:r>
          </a:p>
        </p:txBody>
      </p:sp>
      <p:sp>
        <p:nvSpPr>
          <p:cNvPr id="2368" name="Freeform 54"/>
          <p:cNvSpPr/>
          <p:nvPr/>
        </p:nvSpPr>
        <p:spPr>
          <a:xfrm flipV="1">
            <a:off x="8016979" y="3489821"/>
            <a:ext cx="1710827" cy="95897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69" name="Freeform 55"/>
          <p:cNvSpPr/>
          <p:nvPr/>
        </p:nvSpPr>
        <p:spPr>
          <a:xfrm>
            <a:off x="10187893" y="3511401"/>
            <a:ext cx="428939" cy="21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20" y="3467"/>
                  <a:pt x="17135" y="17067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70" name="Freeform 60"/>
          <p:cNvSpPr/>
          <p:nvPr/>
        </p:nvSpPr>
        <p:spPr>
          <a:xfrm rot="10800000" flipH="1">
            <a:off x="3681950" y="4810066"/>
            <a:ext cx="1581469" cy="1056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489" extrusionOk="0">
                <a:moveTo>
                  <a:pt x="0" y="1"/>
                </a:moveTo>
                <a:cubicBezTo>
                  <a:pt x="225" y="-111"/>
                  <a:pt x="21600" y="21180"/>
                  <a:pt x="21594" y="21489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 tIns="91439" bIns="91439" anchor="ctr"/>
          <a:lstStyle/>
          <a:p>
            <a:pPr>
              <a:defRPr sz="4800"/>
            </a:pPr>
            <a:endParaRPr/>
          </a:p>
        </p:txBody>
      </p:sp>
      <p:sp>
        <p:nvSpPr>
          <p:cNvPr id="2371" name="Freeform 61"/>
          <p:cNvSpPr/>
          <p:nvPr/>
        </p:nvSpPr>
        <p:spPr>
          <a:xfrm>
            <a:off x="5772422" y="4683637"/>
            <a:ext cx="763785" cy="126427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2" name="Freeform 62"/>
          <p:cNvSpPr/>
          <p:nvPr/>
        </p:nvSpPr>
        <p:spPr>
          <a:xfrm flipV="1">
            <a:off x="5763753" y="3704993"/>
            <a:ext cx="1161422" cy="753297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3" name="Straight Arrow Connector 26"/>
          <p:cNvSpPr/>
          <p:nvPr/>
        </p:nvSpPr>
        <p:spPr>
          <a:xfrm flipV="1">
            <a:off x="3681949" y="5856704"/>
            <a:ext cx="1613952" cy="9585"/>
          </a:xfrm>
          <a:prstGeom prst="line">
            <a:avLst/>
          </a:prstGeom>
          <a:ln w="508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74" name="Oval 27"/>
          <p:cNvSpPr/>
          <p:nvPr/>
        </p:nvSpPr>
        <p:spPr>
          <a:xfrm>
            <a:off x="5404756" y="572122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5" name="Oval 28"/>
          <p:cNvSpPr/>
          <p:nvPr/>
        </p:nvSpPr>
        <p:spPr>
          <a:xfrm>
            <a:off x="5400095" y="4539110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6" name="Oval 29"/>
          <p:cNvSpPr/>
          <p:nvPr/>
        </p:nvSpPr>
        <p:spPr>
          <a:xfrm>
            <a:off x="7663364" y="4509613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7" name="Oval 30"/>
          <p:cNvSpPr/>
          <p:nvPr/>
        </p:nvSpPr>
        <p:spPr>
          <a:xfrm>
            <a:off x="7663364" y="572122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8" name="Oval 31"/>
          <p:cNvSpPr/>
          <p:nvPr/>
        </p:nvSpPr>
        <p:spPr>
          <a:xfrm>
            <a:off x="7663364" y="6932830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9" name="Oval 32"/>
          <p:cNvSpPr/>
          <p:nvPr/>
        </p:nvSpPr>
        <p:spPr>
          <a:xfrm>
            <a:off x="9823570" y="3287931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0" name="Oval 33"/>
          <p:cNvSpPr/>
          <p:nvPr/>
        </p:nvSpPr>
        <p:spPr>
          <a:xfrm>
            <a:off x="9823570" y="4509332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1" name="Oval 34"/>
          <p:cNvSpPr/>
          <p:nvPr/>
        </p:nvSpPr>
        <p:spPr>
          <a:xfrm>
            <a:off x="9823570" y="6876013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2" name="Graphic 35" descr="Graphic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26" y="5379489"/>
            <a:ext cx="1209437" cy="120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3" name="Graphic 36" descr="Graphic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32" y="5308015"/>
            <a:ext cx="1256753" cy="125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84" name="Freeform 40"/>
          <p:cNvSpPr/>
          <p:nvPr/>
        </p:nvSpPr>
        <p:spPr>
          <a:xfrm flipH="1" flipV="1">
            <a:off x="3578821" y="9961304"/>
            <a:ext cx="1684597" cy="1139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5" name="Freeform 41"/>
          <p:cNvSpPr/>
          <p:nvPr/>
        </p:nvSpPr>
        <p:spPr>
          <a:xfrm flipH="1">
            <a:off x="5817050" y="8707996"/>
            <a:ext cx="1754089" cy="1059615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6" name="Freeform 44"/>
          <p:cNvSpPr/>
          <p:nvPr/>
        </p:nvSpPr>
        <p:spPr>
          <a:xfrm flipH="1" flipV="1">
            <a:off x="7988093" y="8725085"/>
            <a:ext cx="1754089" cy="1093797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87" name="Rectangle 46"/>
          <p:cNvSpPr txBox="1"/>
          <p:nvPr/>
        </p:nvSpPr>
        <p:spPr>
          <a:xfrm>
            <a:off x="3563756" y="10132207"/>
            <a:ext cx="1692048" cy="762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000"/>
            </a:pPr>
            <a:r>
              <a:t>Search result</a:t>
            </a:r>
            <a:br/>
            <a:r>
              <a:t>frame</a:t>
            </a:r>
          </a:p>
        </p:txBody>
      </p:sp>
      <p:sp>
        <p:nvSpPr>
          <p:cNvPr id="2388" name="Oval 48"/>
          <p:cNvSpPr/>
          <p:nvPr/>
        </p:nvSpPr>
        <p:spPr>
          <a:xfrm>
            <a:off x="7663364" y="8533341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9" name="Oval 49"/>
          <p:cNvSpPr/>
          <p:nvPr/>
        </p:nvSpPr>
        <p:spPr>
          <a:xfrm>
            <a:off x="5408841" y="9840379"/>
            <a:ext cx="270957" cy="270957"/>
          </a:xfrm>
          <a:prstGeom prst="ellipse">
            <a:avLst/>
          </a:prstGeom>
          <a:ln w="25400">
            <a:solidFill>
              <a:srgbClr val="555555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90" name="Graphic 50" descr="Graphic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26" y="9438446"/>
            <a:ext cx="1209437" cy="120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1" name="Graphic 51" descr="Graphic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32" y="9481271"/>
            <a:ext cx="1256753" cy="125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92" name="Explorer Frames"/>
          <p:cNvSpPr txBox="1"/>
          <p:nvPr/>
        </p:nvSpPr>
        <p:spPr>
          <a:xfrm>
            <a:off x="14279999" y="2864528"/>
            <a:ext cx="6204182" cy="1186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defTabSz="1828754">
              <a:lnSpc>
                <a:spcPct val="90000"/>
              </a:lnSpc>
              <a:defRPr sz="6600" spc="-206">
                <a:solidFill>
                  <a:srgbClr val="535353"/>
                </a:solidFill>
              </a:defRPr>
            </a:lvl1pPr>
          </a:lstStyle>
          <a:p>
            <a:r>
              <a:t>Explorer Frames </a:t>
            </a:r>
          </a:p>
        </p:txBody>
      </p:sp>
      <p:sp>
        <p:nvSpPr>
          <p:cNvPr id="2393" name="Line"/>
          <p:cNvSpPr/>
          <p:nvPr/>
        </p:nvSpPr>
        <p:spPr>
          <a:xfrm>
            <a:off x="14470487" y="7670875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394" name="Line"/>
          <p:cNvSpPr/>
          <p:nvPr/>
        </p:nvSpPr>
        <p:spPr>
          <a:xfrm>
            <a:off x="14470487" y="9520504"/>
            <a:ext cx="8549426" cy="1"/>
          </a:xfrm>
          <a:prstGeom prst="line">
            <a:avLst/>
          </a:prstGeom>
          <a:ln w="25400">
            <a:solidFill>
              <a:srgbClr val="A7A7A7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3" grpId="5" animBg="1" advAuto="0"/>
      <p:bldP spid="2364" grpId="6" animBg="1" advAuto="0"/>
      <p:bldP spid="2365" grpId="8" animBg="1" advAuto="0"/>
      <p:bldP spid="2366" grpId="9" animBg="1" advAuto="0"/>
      <p:bldP spid="2368" grpId="7" animBg="1" advAuto="0"/>
      <p:bldP spid="2369" grpId="10" animBg="1" advAuto="0"/>
      <p:bldP spid="2370" grpId="1" animBg="1" advAuto="0"/>
      <p:bldP spid="2371" grpId="3" animBg="1" advAuto="0"/>
      <p:bldP spid="2372" grpId="4" animBg="1" advAuto="0"/>
      <p:bldP spid="2373" grpId="2" animBg="1" advAuto="0"/>
      <p:bldP spid="2384" grpId="13" animBg="1" advAuto="0"/>
      <p:bldP spid="2385" grpId="12" animBg="1" advAuto="0"/>
      <p:bldP spid="2386" grpId="11" animBg="1" advAuto="0"/>
    </p:bldLst>
  </p:timing>
</p:sld>
</file>

<file path=ppt/theme/theme1.xml><?xml version="1.0" encoding="utf-8"?>
<a:theme xmlns:a="http://schemas.openxmlformats.org/drawingml/2006/main" name="Theme1">
  <a:themeElements>
    <a:clrScheme name="Theme1">
      <a:dk1>
        <a:srgbClr val="555555"/>
      </a:dk1>
      <a:lt1>
        <a:srgbClr val="F2F2F2"/>
      </a:lt1>
      <a:dk2>
        <a:srgbClr val="A7A7A7"/>
      </a:dk2>
      <a:lt2>
        <a:srgbClr val="535353"/>
      </a:lt2>
      <a:accent1>
        <a:srgbClr val="0086D9"/>
      </a:accent1>
      <a:accent2>
        <a:srgbClr val="00AEFF"/>
      </a:accent2>
      <a:accent3>
        <a:srgbClr val="6BBF01"/>
      </a:accent3>
      <a:accent4>
        <a:srgbClr val="BCE100"/>
      </a:accent4>
      <a:accent5>
        <a:srgbClr val="FFAA00"/>
      </a:accent5>
      <a:accent6>
        <a:srgbClr val="FFD633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6D9"/>
      </a:accent1>
      <a:accent2>
        <a:srgbClr val="00AEFF"/>
      </a:accent2>
      <a:accent3>
        <a:srgbClr val="6BBF01"/>
      </a:accent3>
      <a:accent4>
        <a:srgbClr val="BCE100"/>
      </a:accent4>
      <a:accent5>
        <a:srgbClr val="FFAA00"/>
      </a:accent5>
      <a:accent6>
        <a:srgbClr val="FFD633"/>
      </a:accent6>
      <a:hlink>
        <a:srgbClr val="0000FF"/>
      </a:hlink>
      <a:folHlink>
        <a:srgbClr val="FF00FF"/>
      </a:folHlink>
    </a:clrScheme>
    <a:fontScheme name="Theme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584</Words>
  <Application>Microsoft Office PowerPoint</Application>
  <PresentationFormat>Custom</PresentationFormat>
  <Paragraphs>122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</vt:lpstr>
      <vt:lpstr>Source Sans Pro</vt:lpstr>
      <vt:lpstr>Source Sans Pro Black</vt:lpstr>
      <vt:lpstr>Times New Roman</vt:lpstr>
      <vt:lpstr>Wingdings</vt:lpstr>
      <vt:lpstr>Theme1</vt:lpstr>
      <vt:lpstr>Z-Wave Overview</vt:lpstr>
      <vt:lpstr>PowerPoint Presentation</vt:lpstr>
      <vt:lpstr>What’s Z-Wave</vt:lpstr>
      <vt:lpstr>Z-Wave PHY</vt:lpstr>
      <vt:lpstr>Singlecast Example</vt:lpstr>
      <vt:lpstr>Z-Wave Device Archetypes </vt:lpstr>
      <vt:lpstr>Z-wave Device Role types</vt:lpstr>
      <vt:lpstr>Always On Slave [AOS]  </vt:lpstr>
      <vt:lpstr>Z-Wave Route Rule</vt:lpstr>
      <vt:lpstr>Z-Wave Device Inclusion/Exclusion</vt:lpstr>
      <vt:lpstr>Interoperability &amp; Command class</vt:lpstr>
      <vt:lpstr>Interoperability &amp; Command 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Z-Wave Overview</dc:title>
  <cp:lastModifiedBy>Victor Hu</cp:lastModifiedBy>
  <cp:revision>26</cp:revision>
  <dcterms:modified xsi:type="dcterms:W3CDTF">2020-10-12T10:59:17Z</dcterms:modified>
</cp:coreProperties>
</file>